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9" r:id="rId4"/>
    <p:sldId id="260" r:id="rId5"/>
    <p:sldId id="265" r:id="rId6"/>
    <p:sldId id="268" r:id="rId7"/>
    <p:sldId id="269" r:id="rId8"/>
    <p:sldId id="274" r:id="rId9"/>
    <p:sldId id="271" r:id="rId10"/>
    <p:sldId id="275" r:id="rId11"/>
    <p:sldId id="272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9" r:id="rId34"/>
    <p:sldId id="300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30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orient="horz" pos="2840" userDrawn="1">
          <p15:clr>
            <a:srgbClr val="A4A3A4"/>
          </p15:clr>
        </p15:guide>
        <p15:guide id="4" pos="461" userDrawn="1">
          <p15:clr>
            <a:srgbClr val="A4A3A4"/>
          </p15:clr>
        </p15:guide>
        <p15:guide id="5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29E3"/>
    <a:srgbClr val="3C9FFD"/>
    <a:srgbClr val="5EDEBE"/>
    <a:srgbClr val="7633E6"/>
    <a:srgbClr val="FFBC01"/>
    <a:srgbClr val="6B48EA"/>
    <a:srgbClr val="4098FB"/>
    <a:srgbClr val="00FFFA"/>
    <a:srgbClr val="723BE7"/>
    <a:srgbClr val="A05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3" autoAdjust="0"/>
    <p:restoredTop sz="94333" autoAdjust="0"/>
  </p:normalViewPr>
  <p:slideViewPr>
    <p:cSldViewPr snapToGrid="0" showGuides="1">
      <p:cViewPr varScale="1">
        <p:scale>
          <a:sx n="102" d="100"/>
          <a:sy n="102" d="100"/>
        </p:scale>
        <p:origin x="-568" y="-104"/>
      </p:cViewPr>
      <p:guideLst>
        <p:guide orient="horz" pos="1230"/>
        <p:guide orient="horz" pos="2840"/>
        <p:guide pos="7219"/>
        <p:guide pos="461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7FC2F-BAB8-4F42-910C-B21A79C548A4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F470C-D80C-4156-A230-BD93C88B84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91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43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496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D422D3-B8EA-4C75-AEF5-D1998EBC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BC91280-375B-46F7-A36F-0051992B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CE4FA76-A78E-4909-B9CA-DA7E70AD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AE9E109-D215-466C-93C5-EA2449C5A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61AF90-92FD-463A-8428-415B06F51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FE4E104-C219-4477-98CD-8A4F7EB57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9DFED2C-202B-499E-8D25-38AB3D5A5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590A1E-891D-4E89-9675-9ED4EF96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69A2460-9B48-4C79-B899-3A2E4517F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C9D3D6B-AAB5-4EA1-B105-B3B82BC24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4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6E7818-9805-4BA2-9AB5-5C0860FA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A1C2894-4A03-463E-9380-C53AAE43A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B95E42-4CB4-47D7-ADF3-9EF9FEBE7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2C2019D-9CE5-4912-93C1-5A0B5902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BEC75BD-4A42-4DF7-9DBA-3FD1A80A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5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362AD9-BFDD-4E13-B62D-8905A8FE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F1E3E9-65CD-4931-BD3C-D5FDF0B00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F9DBADC-C2CA-4196-A978-EE18F2AFD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28EFF07-F9A8-401E-908B-48C2C485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C0C3D91-38FA-4848-8D64-A28F4B97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6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097D619-32F1-4FD7-81A0-A045C2F0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DA07D25-67C4-45AA-B066-28E2E2CEF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1351487-EEE5-472D-980E-F97F1133A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E102FD6-0D50-418D-8546-37FD51E8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625139D-25A8-4AFE-845D-0C455B9E2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45E390F-B47F-4A0B-9018-10D6B97C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7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172306-11C0-4C17-BD23-1744D74D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B3A2B76-EC24-4C2A-86BF-046B745A1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9B7C458-4C55-4E7A-9ADD-4E10A731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E7091F9-81E5-4BE3-874A-13CE22A16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0C6497D-7A75-4E2B-8EEE-8249499CC1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161EA92-09D6-48B5-93A1-9B951B639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8E1201C-17B0-4169-A9B9-56087C18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64EF3F1-01DC-489B-848B-C8351BD0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52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C76384-EC86-4C4D-84D4-4F0DD2BE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2EDB76-B0FE-4E6F-854B-5C1B49251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043A786-532F-4213-96F4-EAD9AA24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FAB3E89-566C-42A3-9964-62BE217F7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13FA52F-4E15-485B-A819-39B8C01D9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26D4491-BA12-482B-AF78-AEDA7D58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33B21F6-04A5-4B15-9880-D7D9F32A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3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F419145-1C81-41E2-9295-79F31D69A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9E81A36-7BCB-4B12-B56F-B443DB77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B448370-633A-468D-AE97-7A9C68ABF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B9A0E1B-2448-4A17-A942-32D1C6E29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5E7133D-AD14-43F4-880B-8C0D0D909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3AB836A-C1C1-4E4D-96F0-C8C1AD0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36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B3A383-8B25-4CF7-BF48-1847C291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2A32C96-1359-4F25-8EEC-188843515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132D910-EEBF-4EC8-B4A3-19D7B5C13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49E36FF-C665-4DC2-AF71-C4503FCA9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8A3863D-D212-47B6-99CC-7F5B4071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D5C7EE9-324C-485D-B5D1-DFB8FEB2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68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2D13FFC-0E4F-46BA-ABF7-DA28CE3A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3134A3A-C0D5-4D98-AA10-206AA9E04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7062F84-FD53-4E58-ABD0-CEC12BB76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  <a:t>18/3/11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9214F7-C67F-43DC-8900-C051246F3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427917C-7E31-465C-A2AA-6EF420B4D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1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8" Type="http://schemas.microsoft.com/office/2007/relationships/hdphoto" Target="../media/hdphoto1.wdp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microsoft.com/office/2007/relationships/hdphoto" Target="../media/hdphoto2.wdp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zhihuishu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椭圆 3">
            <a:extLst>
              <a:ext uri="{FF2B5EF4-FFF2-40B4-BE49-F238E27FC236}">
                <a16:creationId xmlns="" xmlns:a16="http://schemas.microsoft.com/office/drawing/2014/main" id="{403FA50C-ADD7-47F3-B53C-3AD5C9D05F7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726427" y="1059429"/>
            <a:ext cx="4739148" cy="4739144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>
            <a:extLst>
              <a:ext uri="{FF2B5EF4-FFF2-40B4-BE49-F238E27FC236}">
                <a16:creationId xmlns="" xmlns:a16="http://schemas.microsoft.com/office/drawing/2014/main" id="{451C98AE-3223-4B47-9615-C2FBF77089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77129" y="2844225"/>
            <a:ext cx="443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在线共享课程</a:t>
            </a:r>
          </a:p>
        </p:txBody>
      </p:sp>
      <p:sp>
        <p:nvSpPr>
          <p:cNvPr id="7" name="PA_文本框 6">
            <a:extLst>
              <a:ext uri="{FF2B5EF4-FFF2-40B4-BE49-F238E27FC236}">
                <a16:creationId xmlns="" xmlns:a16="http://schemas.microsoft.com/office/drawing/2014/main" id="{BD6DF1F1-4B37-40A4-B5C4-46E27B18C9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27612" y="3587175"/>
            <a:ext cx="213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</a:p>
        </p:txBody>
      </p:sp>
      <p:sp>
        <p:nvSpPr>
          <p:cNvPr id="5" name="PA_弧形 4">
            <a:extLst>
              <a:ext uri="{FF2B5EF4-FFF2-40B4-BE49-F238E27FC236}">
                <a16:creationId xmlns="" xmlns:a16="http://schemas.microsoft.com/office/drawing/2014/main" id="{0D8C8669-2AA1-428C-BCE5-DB3AD29386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26425" y="1059427"/>
            <a:ext cx="4739150" cy="4739146"/>
          </a:xfrm>
          <a:prstGeom prst="arc">
            <a:avLst>
              <a:gd name="adj1" fmla="val 16200000"/>
              <a:gd name="adj2" fmla="val 12711946"/>
            </a:avLst>
          </a:prstGeom>
          <a:ln w="50800">
            <a:gradFill flip="none" rotWithShape="1">
              <a:gsLst>
                <a:gs pos="1000">
                  <a:srgbClr val="00FFFA"/>
                </a:gs>
                <a:gs pos="100000">
                  <a:srgbClr val="00FFFA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A_图片 9" descr="教育的力量白底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8033" y="500646"/>
            <a:ext cx="2262130" cy="57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07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679E550-DCC5-4774-B116-6FE0571EFF35}"/>
              </a:ext>
            </a:extLst>
          </p:cNvPr>
          <p:cNvSpPr txBox="1"/>
          <p:nvPr/>
        </p:nvSpPr>
        <p:spPr>
          <a:xfrm>
            <a:off x="4576583" y="2761954"/>
            <a:ext cx="3038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gency FB" panose="020B0503020202020204" pitchFamily="34" charset="0"/>
              </a:rPr>
              <a:t>Questions</a:t>
            </a:r>
            <a:endParaRPr lang="zh-CN" altLang="en-US" sz="7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="" xmlns:a16="http://schemas.microsoft.com/office/drawing/2014/main" id="{B4CA578B-EA5C-463F-84BA-A09208AD10D8}"/>
              </a:ext>
            </a:extLst>
          </p:cNvPr>
          <p:cNvSpPr/>
          <p:nvPr/>
        </p:nvSpPr>
        <p:spPr>
          <a:xfrm>
            <a:off x="4281176" y="1614176"/>
            <a:ext cx="3629648" cy="3629648"/>
          </a:xfrm>
          <a:prstGeom prst="arc">
            <a:avLst>
              <a:gd name="adj1" fmla="val 21389458"/>
              <a:gd name="adj2" fmla="val 15482637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="" xmlns:a16="http://schemas.microsoft.com/office/drawing/2014/main" id="{86B98DEA-1D81-4558-846B-8BDB9B5A05F3}"/>
              </a:ext>
            </a:extLst>
          </p:cNvPr>
          <p:cNvSpPr/>
          <p:nvPr/>
        </p:nvSpPr>
        <p:spPr>
          <a:xfrm>
            <a:off x="4063396" y="1396396"/>
            <a:ext cx="4065208" cy="4065208"/>
          </a:xfrm>
          <a:prstGeom prst="arc">
            <a:avLst>
              <a:gd name="adj1" fmla="val 19910958"/>
              <a:gd name="adj2" fmla="val 14005939"/>
            </a:avLst>
          </a:prstGeom>
          <a:ln w="63500" cap="rnd">
            <a:gradFill flip="none" rotWithShape="1">
              <a:gsLst>
                <a:gs pos="2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="" xmlns:a16="http://schemas.microsoft.com/office/drawing/2014/main" id="{ED7193DA-3A43-496F-A157-6523367F123F}"/>
              </a:ext>
            </a:extLst>
          </p:cNvPr>
          <p:cNvSpPr/>
          <p:nvPr/>
        </p:nvSpPr>
        <p:spPr>
          <a:xfrm>
            <a:off x="3853683" y="1186683"/>
            <a:ext cx="4484634" cy="4484634"/>
          </a:xfrm>
          <a:prstGeom prst="arc">
            <a:avLst>
              <a:gd name="adj1" fmla="val 18607034"/>
              <a:gd name="adj2" fmla="val 12791320"/>
            </a:avLst>
          </a:prstGeom>
          <a:ln w="63500" cap="rnd">
            <a:gradFill flip="none" rotWithShape="1">
              <a:gsLst>
                <a:gs pos="35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="" xmlns:a16="http://schemas.microsoft.com/office/drawing/2014/main" id="{44AEED19-D997-42B2-A0AF-C1896C64A1EB}"/>
              </a:ext>
            </a:extLst>
          </p:cNvPr>
          <p:cNvSpPr/>
          <p:nvPr/>
        </p:nvSpPr>
        <p:spPr>
          <a:xfrm>
            <a:off x="3619774" y="952774"/>
            <a:ext cx="4952452" cy="4952452"/>
          </a:xfrm>
          <a:prstGeom prst="arc">
            <a:avLst>
              <a:gd name="adj1" fmla="val 17266419"/>
              <a:gd name="adj2" fmla="val 11781397"/>
            </a:avLst>
          </a:prstGeom>
          <a:ln w="635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="" xmlns:a16="http://schemas.microsoft.com/office/drawing/2014/main" id="{01E11327-4417-4E2E-B430-E87A2A4E0D0F}"/>
              </a:ext>
            </a:extLst>
          </p:cNvPr>
          <p:cNvSpPr/>
          <p:nvPr/>
        </p:nvSpPr>
        <p:spPr>
          <a:xfrm>
            <a:off x="3381829" y="714829"/>
            <a:ext cx="5428342" cy="5428342"/>
          </a:xfrm>
          <a:prstGeom prst="arc">
            <a:avLst>
              <a:gd name="adj1" fmla="val 16200000"/>
              <a:gd name="adj2" fmla="val 10075254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17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37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 rot="19109359">
            <a:off x="7518596" y="4320249"/>
            <a:ext cx="4648200" cy="1368566"/>
          </a:xfrm>
          <a:prstGeom prst="flowChartTerminator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843F16-8D5D-4BCB-89BF-FF7320B4622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25335" y="1418590"/>
            <a:ext cx="4074160" cy="5009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568AB5A-8A0A-451A-9510-FD6E9864B1B0}"/>
              </a:ext>
            </a:extLst>
          </p:cNvPr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A655711-0994-480A-A860-C851D12986B4}"/>
              </a:ext>
            </a:extLst>
          </p:cNvPr>
          <p:cNvSpPr txBox="1"/>
          <p:nvPr/>
        </p:nvSpPr>
        <p:spPr>
          <a:xfrm>
            <a:off x="695324" y="1416756"/>
            <a:ext cx="5592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为什么我学号登录后没有课程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FDF33B1-3F21-4FE1-B344-BAF015BE8587}"/>
              </a:ext>
            </a:extLst>
          </p:cNvPr>
          <p:cNvSpPr txBox="1"/>
          <p:nvPr/>
        </p:nvSpPr>
        <p:spPr>
          <a:xfrm>
            <a:off x="695324" y="2014174"/>
            <a:ext cx="5592933" cy="3939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首先要检查自己的学号和姓名是否正确，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只有用与教务系统相一致的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学号和姓名登录才能看到课程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。如果不是使用正确学号和姓名登录，认证界面会如右图所示，没有任何课程显示。出现这种情况，可直接联系智慧树的在线客服（转人工）更换学号即可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275772" y="-275772"/>
            <a:ext cx="551543" cy="551543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170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70F7272-BF10-46EE-A728-DE8E3262FCDC}"/>
              </a:ext>
            </a:extLst>
          </p:cNvPr>
          <p:cNvSpPr txBox="1"/>
          <p:nvPr/>
        </p:nvSpPr>
        <p:spPr>
          <a:xfrm>
            <a:off x="274319" y="1243965"/>
            <a:ext cx="555942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我没有使用学号登录，而是先注册的，会有影响吗？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注册之后登录点击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，完善学校、学号信息，即可关联学号完成认证，认证之后才可以看到课程。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FCDE901-D588-423F-87C4-0B0AF8A69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806" y="1307666"/>
            <a:ext cx="2855194" cy="5068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274319" y="3841679"/>
            <a:ext cx="5696487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登录后进入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界面，点击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在校大学生认证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，认证个人信息即可。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学号和姓名与教务系统的必须相一致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，如果学号和姓名不一致则不显示课程，此时可以联系智慧树在线客服（转人工）更换正确学号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100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5489716-CBCA-449D-8FF5-617E9AF0061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77977" y="3929660"/>
            <a:ext cx="4782186" cy="2446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椭圆 2"/>
          <p:cNvSpPr/>
          <p:nvPr/>
        </p:nvSpPr>
        <p:spPr>
          <a:xfrm>
            <a:off x="11639550" y="-114300"/>
            <a:ext cx="762000" cy="762000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568AB5A-8A0A-451A-9510-FD6E9864B1B0}"/>
              </a:ext>
            </a:extLst>
          </p:cNvPr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</a:p>
        </p:txBody>
      </p:sp>
    </p:spTree>
    <p:extLst>
      <p:ext uri="{BB962C8B-B14F-4D97-AF65-F5344CB8AC3E}">
        <p14:creationId xmlns:p14="http://schemas.microsoft.com/office/powerpoint/2010/main" val="2425639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101DEEF-0343-44CB-8559-03D1BDA205C9}"/>
              </a:ext>
            </a:extLst>
          </p:cNvPr>
          <p:cNvSpPr txBox="1"/>
          <p:nvPr/>
        </p:nvSpPr>
        <p:spPr>
          <a:xfrm>
            <a:off x="4042132" y="460818"/>
            <a:ext cx="4107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8A8E641-5CED-4092-B827-A791C9C3D635}"/>
              </a:ext>
            </a:extLst>
          </p:cNvPr>
          <p:cNvSpPr txBox="1"/>
          <p:nvPr/>
        </p:nvSpPr>
        <p:spPr>
          <a:xfrm>
            <a:off x="695324" y="1416756"/>
            <a:ext cx="5592933" cy="95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可直接点击忘记密码找回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9CFCA4-1F87-4805-AD70-FB2346309FE9}"/>
              </a:ext>
            </a:extLst>
          </p:cNvPr>
          <p:cNvSpPr txBox="1"/>
          <p:nvPr/>
        </p:nvSpPr>
        <p:spPr>
          <a:xfrm>
            <a:off x="695324" y="2945079"/>
            <a:ext cx="5592933" cy="1395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：可直接使用学号登录，在找智慧树人工客服更换手机号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8936397-5016-4D1C-9F64-CBE35DD221CE}"/>
              </a:ext>
            </a:extLst>
          </p:cNvPr>
          <p:cNvSpPr txBox="1"/>
          <p:nvPr/>
        </p:nvSpPr>
        <p:spPr>
          <a:xfrm>
            <a:off x="695324" y="4587263"/>
            <a:ext cx="5592933" cy="1395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手机号换了，也不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记得密码怎么办？</a:t>
            </a: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找智慧树人工客服更换手机号，然后再通过忘记密码的方式更换密码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72720F7-4B4E-4E59-BE6E-D9FFB0C887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3445" y="1504507"/>
            <a:ext cx="3926205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09555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C365A829-9E62-45F1-948B-7D3A34FB5FE2}"/>
              </a:ext>
            </a:extLst>
          </p:cNvPr>
          <p:cNvSpPr/>
          <p:nvPr/>
        </p:nvSpPr>
        <p:spPr>
          <a:xfrm>
            <a:off x="6841041" y="956128"/>
            <a:ext cx="4945744" cy="49457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3AD51C34-FA06-4DF1-8F6C-2B2839248151}"/>
              </a:ext>
            </a:extLst>
          </p:cNvPr>
          <p:cNvSpPr/>
          <p:nvPr/>
        </p:nvSpPr>
        <p:spPr>
          <a:xfrm>
            <a:off x="11249299" y="604883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339A00E9-5E84-49A4-880D-99E13A9519AF}"/>
              </a:ext>
            </a:extLst>
          </p:cNvPr>
          <p:cNvSpPr/>
          <p:nvPr/>
        </p:nvSpPr>
        <p:spPr>
          <a:xfrm>
            <a:off x="-144415" y="-4717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6B28070-5544-47EA-9C8E-CD0E2F110348}"/>
              </a:ext>
            </a:extLst>
          </p:cNvPr>
          <p:cNvSpPr txBox="1"/>
          <p:nvPr/>
        </p:nvSpPr>
        <p:spPr>
          <a:xfrm>
            <a:off x="4112123" y="1758268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3687127" y="3398306"/>
            <a:ext cx="7317340" cy="848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9A44232-79B8-4179-AD04-B39C4317968B}"/>
              </a:ext>
            </a:extLst>
          </p:cNvPr>
          <p:cNvSpPr txBox="1"/>
          <p:nvPr/>
        </p:nvSpPr>
        <p:spPr>
          <a:xfrm>
            <a:off x="4224613" y="3530072"/>
            <a:ext cx="7562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端与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端的数据是完全同步。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23901" y="837027"/>
            <a:ext cx="27099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429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85DEF6C1-BC3A-4B26-A511-8656EFA58B45}"/>
              </a:ext>
            </a:extLst>
          </p:cNvPr>
          <p:cNvSpPr/>
          <p:nvPr/>
        </p:nvSpPr>
        <p:spPr>
          <a:xfrm>
            <a:off x="3777534" y="1410106"/>
            <a:ext cx="4636932" cy="4636932"/>
          </a:xfrm>
          <a:prstGeom prst="ellipse">
            <a:avLst/>
          </a:prstGeom>
          <a:noFill/>
          <a:ln w="2540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85A3C8B-965A-4109-A595-77371D2E461B}"/>
              </a:ext>
            </a:extLst>
          </p:cNvPr>
          <p:cNvSpPr txBox="1"/>
          <p:nvPr/>
        </p:nvSpPr>
        <p:spPr>
          <a:xfrm>
            <a:off x="553732" y="3362843"/>
            <a:ext cx="3081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在线视频观看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4878E58-63D1-4CAE-BEB9-D75B15E1DCA0}"/>
              </a:ext>
            </a:extLst>
          </p:cNvPr>
          <p:cNvSpPr txBox="1"/>
          <p:nvPr/>
        </p:nvSpPr>
        <p:spPr>
          <a:xfrm>
            <a:off x="2410525" y="1109643"/>
            <a:ext cx="20345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章节测试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35FAAE8-66C3-403C-8BF2-0D042CD50997}"/>
              </a:ext>
            </a:extLst>
          </p:cNvPr>
          <p:cNvSpPr txBox="1"/>
          <p:nvPr/>
        </p:nvSpPr>
        <p:spPr>
          <a:xfrm>
            <a:off x="8920055" y="3239732"/>
            <a:ext cx="3498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直播、发现、倾听（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端）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E39EAC8-DE07-4F6F-ACEE-DD529E0477BE}"/>
              </a:ext>
            </a:extLst>
          </p:cNvPr>
          <p:cNvSpPr txBox="1"/>
          <p:nvPr/>
        </p:nvSpPr>
        <p:spPr>
          <a:xfrm>
            <a:off x="8330806" y="5312684"/>
            <a:ext cx="2063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常见问题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78EC4D0-8BAC-4D5A-B261-1DD9CAC71CBD}"/>
              </a:ext>
            </a:extLst>
          </p:cNvPr>
          <p:cNvSpPr txBox="1"/>
          <p:nvPr/>
        </p:nvSpPr>
        <p:spPr>
          <a:xfrm>
            <a:off x="4736737" y="2943742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D5D5C56-02E6-4E15-8AA7-6D0E653AC6CF}"/>
              </a:ext>
            </a:extLst>
          </p:cNvPr>
          <p:cNvSpPr txBox="1"/>
          <p:nvPr/>
        </p:nvSpPr>
        <p:spPr>
          <a:xfrm>
            <a:off x="2487456" y="5312684"/>
            <a:ext cx="16540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见面课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2057726-1C3D-4A75-9063-CFE2FA26EECA}"/>
              </a:ext>
            </a:extLst>
          </p:cNvPr>
          <p:cNvSpPr txBox="1"/>
          <p:nvPr/>
        </p:nvSpPr>
        <p:spPr>
          <a:xfrm>
            <a:off x="7959956" y="1109643"/>
            <a:ext cx="19201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期末考试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3740C38B-591D-4C8F-99DB-FA2EE59C6A04}"/>
              </a:ext>
            </a:extLst>
          </p:cNvPr>
          <p:cNvGrpSpPr/>
          <p:nvPr/>
        </p:nvGrpSpPr>
        <p:grpSpPr>
          <a:xfrm>
            <a:off x="4522146" y="1622875"/>
            <a:ext cx="3147708" cy="425540"/>
            <a:chOff x="4269423" y="1622875"/>
            <a:chExt cx="3147708" cy="425540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4846520-B153-4FED-ACEA-62D597222A65}"/>
                </a:ext>
              </a:extLst>
            </p:cNvPr>
            <p:cNvSpPr/>
            <p:nvPr/>
          </p:nvSpPr>
          <p:spPr>
            <a:xfrm>
              <a:off x="4269423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39860116-0B98-4E33-ACB8-3831AB049C77}"/>
                </a:ext>
              </a:extLst>
            </p:cNvPr>
            <p:cNvSpPr/>
            <p:nvPr/>
          </p:nvSpPr>
          <p:spPr>
            <a:xfrm>
              <a:off x="6991591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942FE61-1734-436E-83B4-0D0039D0B0AD}"/>
              </a:ext>
            </a:extLst>
          </p:cNvPr>
          <p:cNvGrpSpPr/>
          <p:nvPr/>
        </p:nvGrpSpPr>
        <p:grpSpPr>
          <a:xfrm>
            <a:off x="4325455" y="5230910"/>
            <a:ext cx="3541090" cy="425540"/>
            <a:chOff x="4068730" y="5230910"/>
            <a:chExt cx="3541090" cy="425540"/>
          </a:xfrm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56157D23-4B7C-480A-A8D6-AD7CE23D9681}"/>
                </a:ext>
              </a:extLst>
            </p:cNvPr>
            <p:cNvSpPr/>
            <p:nvPr/>
          </p:nvSpPr>
          <p:spPr>
            <a:xfrm>
              <a:off x="406873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8D07E926-8AC8-4C00-9F9B-E7DAA9E36B02}"/>
                </a:ext>
              </a:extLst>
            </p:cNvPr>
            <p:cNvSpPr/>
            <p:nvPr/>
          </p:nvSpPr>
          <p:spPr>
            <a:xfrm>
              <a:off x="718428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80445608-64E7-47DF-B011-AE6C8867ADB8}"/>
              </a:ext>
            </a:extLst>
          </p:cNvPr>
          <p:cNvGrpSpPr/>
          <p:nvPr/>
        </p:nvGrpSpPr>
        <p:grpSpPr>
          <a:xfrm>
            <a:off x="3593549" y="3421965"/>
            <a:ext cx="5004902" cy="425540"/>
            <a:chOff x="3322566" y="3421965"/>
            <a:chExt cx="5004902" cy="425540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3928E738-DBEE-45A5-BC51-2FC8E390B40E}"/>
                </a:ext>
              </a:extLst>
            </p:cNvPr>
            <p:cNvSpPr/>
            <p:nvPr/>
          </p:nvSpPr>
          <p:spPr>
            <a:xfrm>
              <a:off x="3322566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A8BC5952-999A-4F6E-B6E0-D50B6977E447}"/>
                </a:ext>
              </a:extLst>
            </p:cNvPr>
            <p:cNvSpPr/>
            <p:nvPr/>
          </p:nvSpPr>
          <p:spPr>
            <a:xfrm>
              <a:off x="7901928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D277C695-69D8-44C9-8F9B-32FFA90525FA}"/>
              </a:ext>
            </a:extLst>
          </p:cNvPr>
          <p:cNvSpPr/>
          <p:nvPr/>
        </p:nvSpPr>
        <p:spPr>
          <a:xfrm>
            <a:off x="2311845" y="-55583"/>
            <a:ext cx="7568310" cy="7568310"/>
          </a:xfrm>
          <a:prstGeom prst="ellipse">
            <a:avLst/>
          </a:prstGeom>
          <a:noFill/>
          <a:ln w="1905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55332EF4-ACFB-4C01-86BD-4BFC389AF9B6}"/>
              </a:ext>
            </a:extLst>
          </p:cNvPr>
          <p:cNvSpPr/>
          <p:nvPr/>
        </p:nvSpPr>
        <p:spPr>
          <a:xfrm>
            <a:off x="704850" y="-1662578"/>
            <a:ext cx="10782300" cy="10782300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45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31215" y="2989808"/>
            <a:ext cx="1683657" cy="3868192"/>
          </a:xfrm>
          <a:prstGeom prst="rect">
            <a:avLst/>
          </a:prstGeom>
          <a:noFill/>
          <a:ln w="88900">
            <a:gradFill>
              <a:gsLst>
                <a:gs pos="0">
                  <a:srgbClr val="7633E6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4A2D769-9C9D-4E2B-AE9D-25ADCB37C0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2087" y="1549342"/>
            <a:ext cx="5591844" cy="2108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130497A-05F1-4281-9253-E43D41F0442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2179" y="4005674"/>
            <a:ext cx="5592296" cy="2181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537526" y="1381182"/>
            <a:ext cx="5182674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进入学生端后，点击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开始学习/继续学习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7527" y="4557764"/>
            <a:ext cx="4994275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视频不可拖动或加速观看，否则系统将无法记录观看进度或影响成绩；某些章节会跳出弹题框，作答后才可以继续观看视频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527" y="3460328"/>
            <a:ext cx="4994275" cy="1048172"/>
            <a:chOff x="695325" y="3460328"/>
            <a:chExt cx="4994275" cy="1048172"/>
          </a:xfrm>
        </p:grpSpPr>
        <p:sp>
          <p:nvSpPr>
            <p:cNvPr id="8" name="文本框 7"/>
            <p:cNvSpPr txBox="1"/>
            <p:nvPr/>
          </p:nvSpPr>
          <p:spPr>
            <a:xfrm>
              <a:off x="695325" y="3460328"/>
              <a:ext cx="4994275" cy="104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只有图标变成       才会视为完成观看，得到分数。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57487" y="3499514"/>
              <a:ext cx="460375" cy="52387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0506392" y="5105400"/>
            <a:ext cx="304800" cy="88392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765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r="27641"/>
          <a:stretch/>
        </p:blipFill>
        <p:spPr>
          <a:xfrm>
            <a:off x="5720200" y="2102043"/>
            <a:ext cx="5752663" cy="3209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37526" y="2183326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每个章节看完后直接点击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完成测试。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7526" y="3600738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</a:p>
        </p:txBody>
      </p:sp>
    </p:spTree>
    <p:extLst>
      <p:ext uri="{BB962C8B-B14F-4D97-AF65-F5344CB8AC3E}">
        <p14:creationId xmlns:p14="http://schemas.microsoft.com/office/powerpoint/2010/main" val="2499103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4432048" y="650995"/>
            <a:ext cx="3327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见面课（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0520" y="1378047"/>
            <a:ext cx="8950960" cy="32810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693936" y="4989966"/>
            <a:ext cx="8804129" cy="430887"/>
            <a:chOff x="1350498" y="4989966"/>
            <a:chExt cx="8804129" cy="430887"/>
          </a:xfrm>
        </p:grpSpPr>
        <p:sp>
          <p:nvSpPr>
            <p:cNvPr id="7" name="文本框 6"/>
            <p:cNvSpPr txBox="1"/>
            <p:nvPr/>
          </p:nvSpPr>
          <p:spPr>
            <a:xfrm>
              <a:off x="1767352" y="4989966"/>
              <a:ext cx="8387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见面课</a:t>
              </a: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可以查看每次见面课的直播时间，及时观看或回放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1350498" y="5070398"/>
              <a:ext cx="270022" cy="27002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17334" y="5751728"/>
            <a:ext cx="8882380" cy="430887"/>
            <a:chOff x="1350498" y="5751728"/>
            <a:chExt cx="9220982" cy="430887"/>
          </a:xfrm>
        </p:grpSpPr>
        <p:sp>
          <p:nvSpPr>
            <p:cNvPr id="8" name="文本框 7"/>
            <p:cNvSpPr txBox="1"/>
            <p:nvPr/>
          </p:nvSpPr>
          <p:spPr>
            <a:xfrm>
              <a:off x="1620520" y="5751728"/>
              <a:ext cx="89509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见面课是成绩的重要组成部分之一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，需要在</a:t>
              </a:r>
              <a:r>
                <a:rPr lang="zh-CN" altLang="zh-CN" sz="2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期末考试前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完成观看学习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350498" y="5832160"/>
              <a:ext cx="270022" cy="27002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3651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6720" y="1387475"/>
            <a:ext cx="8798560" cy="2588260"/>
          </a:xfrm>
          <a:prstGeom prst="rect">
            <a:avLst/>
          </a:prstGeom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2152776" y="5060890"/>
            <a:ext cx="9549988" cy="5769610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、章节测试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2776" y="4508500"/>
            <a:ext cx="624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</a:p>
          <a:p>
            <a:endParaRPr lang="zh-CN" altLang="en-US" sz="2200" dirty="0"/>
          </a:p>
        </p:txBody>
      </p:sp>
      <p:sp>
        <p:nvSpPr>
          <p:cNvPr id="9" name="椭圆 8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91016" y="5251787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9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668D24BE-CBA2-4F51-A845-BCE5F3E04BCC}"/>
              </a:ext>
            </a:extLst>
          </p:cNvPr>
          <p:cNvSpPr/>
          <p:nvPr/>
        </p:nvSpPr>
        <p:spPr>
          <a:xfrm>
            <a:off x="746247" y="2911133"/>
            <a:ext cx="10699506" cy="361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F0889D3-46E2-427A-9AC1-E1C5017F5665}"/>
              </a:ext>
            </a:extLst>
          </p:cNvPr>
          <p:cNvSpPr txBox="1"/>
          <p:nvPr/>
        </p:nvSpPr>
        <p:spPr>
          <a:xfrm>
            <a:off x="4965759" y="1279414"/>
            <a:ext cx="2260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522EB369-908C-4541-AC0D-2780796DD629}"/>
              </a:ext>
            </a:extLst>
          </p:cNvPr>
          <p:cNvGrpSpPr/>
          <p:nvPr/>
        </p:nvGrpSpPr>
        <p:grpSpPr>
          <a:xfrm>
            <a:off x="6975725" y="3392491"/>
            <a:ext cx="2783810" cy="1200329"/>
            <a:chOff x="6316647" y="3392491"/>
            <a:chExt cx="2783810" cy="1200329"/>
          </a:xfrm>
        </p:grpSpPr>
        <p:sp>
          <p:nvSpPr>
            <p:cNvPr id="24" name="文本框 2">
              <a:extLst>
                <a:ext uri="{FF2B5EF4-FFF2-40B4-BE49-F238E27FC236}">
                  <a16:creationId xmlns="" xmlns:a16="http://schemas.microsoft.com/office/drawing/2014/main" id="{E6B3D234-08C4-47F3-8412-9C7A4EFA4F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7816322" y="3681807"/>
              <a:ext cx="12841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40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EF7D2E83-EFAE-4C96-AF7E-551FA8DF4E4C}"/>
                </a:ext>
              </a:extLst>
            </p:cNvPr>
            <p:cNvGrpSpPr/>
            <p:nvPr/>
          </p:nvGrpSpPr>
          <p:grpSpPr>
            <a:xfrm>
              <a:off x="6316647" y="3392491"/>
              <a:ext cx="1078895" cy="1200329"/>
              <a:chOff x="1111911" y="4559871"/>
              <a:chExt cx="1078895" cy="1200329"/>
            </a:xfrm>
          </p:grpSpPr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C226ED41-F0ED-494B-BCC1-819D51ACB6EA}"/>
                  </a:ext>
                </a:extLst>
              </p:cNvPr>
              <p:cNvSpPr/>
              <p:nvPr/>
            </p:nvSpPr>
            <p:spPr>
              <a:xfrm>
                <a:off x="1111911" y="4620588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FCC3E663-4E56-4C61-9486-C5F6F179DDF8}"/>
                  </a:ext>
                </a:extLst>
              </p:cNvPr>
              <p:cNvSpPr txBox="1"/>
              <p:nvPr/>
            </p:nvSpPr>
            <p:spPr>
              <a:xfrm>
                <a:off x="1125837" y="4559871"/>
                <a:ext cx="105104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 smtClean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2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13" name="文本框 2">
            <a:extLst>
              <a:ext uri="{FF2B5EF4-FFF2-40B4-BE49-F238E27FC236}">
                <a16:creationId xmlns="" xmlns:a16="http://schemas.microsoft.com/office/drawing/2014/main" id="{2CC58140-F37F-454F-B385-EAD7D7CE8E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079308" y="3675221"/>
            <a:ext cx="22854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0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登录认证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FC4D6DF-33F5-4FEA-8CE6-904BA5833405}"/>
              </a:ext>
            </a:extLst>
          </p:cNvPr>
          <p:cNvGrpSpPr/>
          <p:nvPr/>
        </p:nvGrpSpPr>
        <p:grpSpPr>
          <a:xfrm>
            <a:off x="1562156" y="3389900"/>
            <a:ext cx="1160219" cy="1200329"/>
            <a:chOff x="483261" y="3389900"/>
            <a:chExt cx="1160219" cy="1200329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DCED2829-D329-4110-B524-43091CB2AD78}"/>
                </a:ext>
              </a:extLst>
            </p:cNvPr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8122FFC9-6569-4586-B309-CA5AB1C2FDE6}"/>
                </a:ext>
              </a:extLst>
            </p:cNvPr>
            <p:cNvSpPr txBox="1"/>
            <p:nvPr/>
          </p:nvSpPr>
          <p:spPr>
            <a:xfrm>
              <a:off x="592437" y="3389900"/>
              <a:ext cx="105104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rPr>
                <a:t>1</a:t>
              </a:r>
              <a:endParaRPr lang="zh-CN" altLang="en-US" sz="7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004ED4C-69C1-4320-9CCB-18C75A4D0F70}"/>
              </a:ext>
            </a:extLst>
          </p:cNvPr>
          <p:cNvGrpSpPr/>
          <p:nvPr/>
        </p:nvGrpSpPr>
        <p:grpSpPr>
          <a:xfrm>
            <a:off x="1671332" y="4940108"/>
            <a:ext cx="3446848" cy="1200329"/>
            <a:chOff x="531294" y="4940108"/>
            <a:chExt cx="3446848" cy="1200329"/>
          </a:xfrm>
        </p:grpSpPr>
        <p:sp>
          <p:nvSpPr>
            <p:cNvPr id="9" name="文本框 2">
              <a:extLst>
                <a:ext uri="{FF2B5EF4-FFF2-40B4-BE49-F238E27FC236}">
                  <a16:creationId xmlns="" xmlns:a16="http://schemas.microsoft.com/office/drawing/2014/main" id="{CD29AD21-EA09-4A7C-922A-D14A3A4AFF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962516" y="5217107"/>
              <a:ext cx="201562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成绩构成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B186FC40-BE30-411D-AE10-054683F0D6FB}"/>
                </a:ext>
              </a:extLst>
            </p:cNvPr>
            <p:cNvGrpSpPr/>
            <p:nvPr/>
          </p:nvGrpSpPr>
          <p:grpSpPr>
            <a:xfrm>
              <a:off x="531294" y="4940108"/>
              <a:ext cx="1078895" cy="1200329"/>
              <a:chOff x="483261" y="3389900"/>
              <a:chExt cx="1078895" cy="1200329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A73587E6-CF6E-454E-9087-D535BC405D3D}"/>
                  </a:ext>
                </a:extLst>
              </p:cNvPr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01ADA307-5B87-41B8-B5C3-D0C4321F4D2A}"/>
                  </a:ext>
                </a:extLst>
              </p:cNvPr>
              <p:cNvSpPr txBox="1"/>
              <p:nvPr/>
            </p:nvSpPr>
            <p:spPr>
              <a:xfrm>
                <a:off x="497187" y="3389900"/>
                <a:ext cx="1051043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 smtClean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3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76C78567-F3B0-4778-AF7E-8622EA88A287}"/>
              </a:ext>
            </a:extLst>
          </p:cNvPr>
          <p:cNvGrpSpPr/>
          <p:nvPr/>
        </p:nvGrpSpPr>
        <p:grpSpPr>
          <a:xfrm>
            <a:off x="6975725" y="4917704"/>
            <a:ext cx="3654119" cy="1200329"/>
            <a:chOff x="6360022" y="5094211"/>
            <a:chExt cx="3654119" cy="1200329"/>
          </a:xfrm>
        </p:grpSpPr>
        <p:sp>
          <p:nvSpPr>
            <p:cNvPr id="7" name="文本框 2">
              <a:extLst>
                <a:ext uri="{FF2B5EF4-FFF2-40B4-BE49-F238E27FC236}">
                  <a16:creationId xmlns="" xmlns:a16="http://schemas.microsoft.com/office/drawing/2014/main" id="{752B2ADD-0BC2-4EB7-B486-D01B30EDEA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7816322" y="5433389"/>
              <a:ext cx="21978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时间说明</a:t>
              </a:r>
              <a:endParaRPr lang="zh-CN" altLang="en-US" sz="36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77D3F9F1-4A97-4C80-8D15-44BCA33A263F}"/>
                </a:ext>
              </a:extLst>
            </p:cNvPr>
            <p:cNvGrpSpPr/>
            <p:nvPr/>
          </p:nvGrpSpPr>
          <p:grpSpPr>
            <a:xfrm>
              <a:off x="6360022" y="5094211"/>
              <a:ext cx="1078895" cy="1200329"/>
              <a:chOff x="483261" y="3389900"/>
              <a:chExt cx="1078895" cy="1200329"/>
            </a:xfrm>
          </p:grpSpPr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ADA7D583-7729-4C29-95E2-F32CC651122C}"/>
                  </a:ext>
                </a:extLst>
              </p:cNvPr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7CC57C2A-6887-46BE-83AF-0ACA68488EBE}"/>
                  </a:ext>
                </a:extLst>
              </p:cNvPr>
              <p:cNvSpPr txBox="1"/>
              <p:nvPr/>
            </p:nvSpPr>
            <p:spPr>
              <a:xfrm>
                <a:off x="497187" y="3389900"/>
                <a:ext cx="105104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 smtClean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4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25F070CD-21F6-4411-AABF-1619AE95EFC5}"/>
              </a:ext>
            </a:extLst>
          </p:cNvPr>
          <p:cNvCxnSpPr/>
          <p:nvPr/>
        </p:nvCxnSpPr>
        <p:spPr>
          <a:xfrm>
            <a:off x="1562156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E74A88EA-E3BD-46D1-BBA8-D75FA7BA9CA7}"/>
              </a:ext>
            </a:extLst>
          </p:cNvPr>
          <p:cNvCxnSpPr/>
          <p:nvPr/>
        </p:nvCxnSpPr>
        <p:spPr>
          <a:xfrm>
            <a:off x="7468785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750227" y="3581400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502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477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147727" y="358798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64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25083" y="1989138"/>
            <a:ext cx="12755221" cy="20701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5" name="矩形 4"/>
          <p:cNvSpPr/>
          <p:nvPr/>
        </p:nvSpPr>
        <p:spPr>
          <a:xfrm>
            <a:off x="2042160" y="4508500"/>
            <a:ext cx="8107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考试开放时间内，点开试卷必须在规定时间之内完成作答。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3543" y="2239841"/>
            <a:ext cx="8844915" cy="158305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9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931346" y="2940135"/>
            <a:ext cx="5117904" cy="511790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587259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16047"/>
          <a:stretch/>
        </p:blipFill>
        <p:spPr>
          <a:xfrm>
            <a:off x="5094312" y="1589649"/>
            <a:ext cx="3228340" cy="4853354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" r="4" b="16203"/>
          <a:stretch/>
        </p:blipFill>
        <p:spPr>
          <a:xfrm>
            <a:off x="8609428" y="1646555"/>
            <a:ext cx="3190240" cy="4796448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占位符 2"/>
          <p:cNvSpPr txBox="1">
            <a:spLocks/>
          </p:cNvSpPr>
          <p:nvPr/>
        </p:nvSpPr>
        <p:spPr>
          <a:xfrm>
            <a:off x="731839" y="1646555"/>
            <a:ext cx="3846820" cy="44494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登录后，点击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只有图标变成       才会视为完成观看，得到分数。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离线下载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视频观看，下次登录时会更新进度。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视频不可拖动或加速观看，否则系统将无法记录观看进度或影响成绩；某些章节会跳出弹题框，作答后才可以继续观看视频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02836" y="3272985"/>
            <a:ext cx="3905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6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17023"/>
          <a:stretch/>
        </p:blipFill>
        <p:spPr>
          <a:xfrm>
            <a:off x="8154670" y="1617980"/>
            <a:ext cx="3228340" cy="4796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8" name="文本占位符 2"/>
          <p:cNvSpPr txBox="1">
            <a:spLocks/>
          </p:cNvSpPr>
          <p:nvPr/>
        </p:nvSpPr>
        <p:spPr>
          <a:xfrm>
            <a:off x="731838" y="1989138"/>
            <a:ext cx="3931920" cy="32854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3600" b="1" dirty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</a:p>
          <a:p>
            <a:pPr marL="342900" indent="-342900">
              <a:buFont typeface="Wingdings" panose="05000000000000000000" charset="0"/>
              <a:buChar char=""/>
            </a:pPr>
            <a:endParaRPr lang="zh-CN" altLang="en-US" sz="36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7"/>
          <a:stretch/>
        </p:blipFill>
        <p:spPr>
          <a:xfrm>
            <a:off x="4522788" y="1562100"/>
            <a:ext cx="3219450" cy="488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91964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见面课（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75" y="810895"/>
            <a:ext cx="3228340" cy="5781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345" y="787400"/>
            <a:ext cx="3199765" cy="5771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占位符 2"/>
          <p:cNvSpPr txBox="1">
            <a:spLocks/>
          </p:cNvSpPr>
          <p:nvPr/>
        </p:nvSpPr>
        <p:spPr>
          <a:xfrm>
            <a:off x="628650" y="1852930"/>
            <a:ext cx="3554095" cy="47059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可以查看每次见面课的直播时间，及时观看或回放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见面课是成绩的重要组成部分之一，需要在期末考试前完成观看学习。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08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614494">
            <a:off x="8314934" y="3963661"/>
            <a:ext cx="4714173" cy="4022986"/>
          </a:xfrm>
          <a:prstGeom prst="rect">
            <a:avLst/>
          </a:prstGeom>
          <a:gradFill>
            <a:gsLst>
              <a:gs pos="2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652" y="943382"/>
            <a:ext cx="3218815" cy="583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527" y="1000532"/>
            <a:ext cx="3228340" cy="5781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633448" y="1352432"/>
            <a:ext cx="4079313" cy="59404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期末考试一旦开始，观看视频、章节测试将不再记录进度计入成绩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考试开放时间内，点开试卷必须在规定时间之内完成作答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869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2425" y="304800"/>
            <a:ext cx="11487150" cy="6362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633447" y="650995"/>
            <a:ext cx="5230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</a:t>
            </a: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571680" y="1235770"/>
            <a:ext cx="10584180" cy="5597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：章节测试成绩不理想，是否可以重做？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每个章节测试最多可申请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次重做，系统会直接同意。点击“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作业测试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”，在已上交的章节测试点击“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申请重做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”即可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：正在期末考试，如遇不小心关闭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，网络中断，电路中断，自动退出考试怎么办？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：条件恢复后可马上再次登录平台进入考试继续完成答题，但因为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点开考卷后计时会自动跳转，计时一旦结束会自动交卷，所以必须留意考试时间，如果再次进入时考试时间不足以完成答题，请向带课老师或教务老师报备情况，等到处理方案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请合理安排学习时间，凌晨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点系统正在跑数据，容易出现进度不匹配等情况发生。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观看视频，容易造成数据紊乱。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请勿同时登录多个账号进行视频观看，容易造成进度无法记录等情况发生。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098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7013" y="514350"/>
            <a:ext cx="4117975" cy="4724400"/>
            <a:chOff x="4118276" y="634786"/>
            <a:chExt cx="4117975" cy="4724400"/>
          </a:xfrm>
        </p:grpSpPr>
        <p:sp>
          <p:nvSpPr>
            <p:cNvPr id="2" name="文本框 6"/>
            <p:cNvSpPr txBox="1">
              <a:spLocks noChangeArrowheads="1"/>
            </p:cNvSpPr>
            <p:nvPr/>
          </p:nvSpPr>
          <p:spPr bwMode="auto">
            <a:xfrm>
              <a:off x="4122053" y="634786"/>
              <a:ext cx="4110421" cy="450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7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03</a:t>
              </a:r>
              <a:endParaRPr lang="zh-CN" altLang="en-US" sz="287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标题 2"/>
            <p:cNvSpPr txBox="1">
              <a:spLocks/>
            </p:cNvSpPr>
            <p:nvPr/>
          </p:nvSpPr>
          <p:spPr>
            <a:xfrm>
              <a:off x="4118276" y="4644811"/>
              <a:ext cx="4117975" cy="71437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defRPr/>
              </a:pPr>
              <a:r>
                <a:rPr lang="zh-CN" altLang="en-US" sz="7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成绩构成</a:t>
              </a:r>
            </a:p>
          </p:txBody>
        </p:sp>
      </p:grpSp>
      <p:sp>
        <p:nvSpPr>
          <p:cNvPr id="5" name="矩形 4"/>
          <p:cNvSpPr/>
          <p:nvPr/>
        </p:nvSpPr>
        <p:spPr>
          <a:xfrm rot="1696709">
            <a:off x="-3200399" y="2705100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96709">
            <a:off x="10629899" y="-732431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22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79733" y="1068070"/>
            <a:ext cx="8032535" cy="5148580"/>
            <a:chOff x="1103313" y="1068070"/>
            <a:chExt cx="8032535" cy="5148580"/>
          </a:xfrm>
        </p:grpSpPr>
        <p:sp>
          <p:nvSpPr>
            <p:cNvPr id="2" name="Freeform 5"/>
            <p:cNvSpPr/>
            <p:nvPr/>
          </p:nvSpPr>
          <p:spPr bwMode="auto">
            <a:xfrm>
              <a:off x="6821488" y="2328863"/>
              <a:ext cx="1836737" cy="868362"/>
            </a:xfrm>
            <a:custGeom>
              <a:avLst/>
              <a:gdLst>
                <a:gd name="T0" fmla="*/ 2147483646 w 662"/>
                <a:gd name="T1" fmla="*/ 2147483646 h 312"/>
                <a:gd name="T2" fmla="*/ 2147483646 w 662"/>
                <a:gd name="T3" fmla="*/ 2147483646 h 312"/>
                <a:gd name="T4" fmla="*/ 2147483646 w 662"/>
                <a:gd name="T5" fmla="*/ 2147483646 h 312"/>
                <a:gd name="T6" fmla="*/ 2147483646 w 662"/>
                <a:gd name="T7" fmla="*/ 2147483646 h 312"/>
                <a:gd name="T8" fmla="*/ 2147483646 w 662"/>
                <a:gd name="T9" fmla="*/ 2147483646 h 312"/>
                <a:gd name="T10" fmla="*/ 2147483646 w 662"/>
                <a:gd name="T11" fmla="*/ 2147483646 h 312"/>
                <a:gd name="T12" fmla="*/ 2147483646 w 662"/>
                <a:gd name="T13" fmla="*/ 2147483646 h 312"/>
                <a:gd name="T14" fmla="*/ 2147483646 w 662"/>
                <a:gd name="T15" fmla="*/ 2147483646 h 312"/>
                <a:gd name="T16" fmla="*/ 2147483646 w 662"/>
                <a:gd name="T17" fmla="*/ 0 h 312"/>
                <a:gd name="T18" fmla="*/ 2147483646 w 662"/>
                <a:gd name="T19" fmla="*/ 2147483646 h 312"/>
                <a:gd name="T20" fmla="*/ 2147483646 w 662"/>
                <a:gd name="T21" fmla="*/ 2147483646 h 312"/>
                <a:gd name="T22" fmla="*/ 2147483646 w 662"/>
                <a:gd name="T23" fmla="*/ 2147483646 h 312"/>
                <a:gd name="T24" fmla="*/ 0 w 662"/>
                <a:gd name="T25" fmla="*/ 2147483646 h 312"/>
                <a:gd name="T26" fmla="*/ 2147483646 w 662"/>
                <a:gd name="T27" fmla="*/ 2147483646 h 3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2" h="312">
                  <a:moveTo>
                    <a:pt x="180" y="303"/>
                  </a:moveTo>
                  <a:cubicBezTo>
                    <a:pt x="194" y="292"/>
                    <a:pt x="211" y="281"/>
                    <a:pt x="229" y="273"/>
                  </a:cubicBezTo>
                  <a:cubicBezTo>
                    <a:pt x="302" y="238"/>
                    <a:pt x="375" y="244"/>
                    <a:pt x="444" y="286"/>
                  </a:cubicBezTo>
                  <a:cubicBezTo>
                    <a:pt x="456" y="294"/>
                    <a:pt x="467" y="303"/>
                    <a:pt x="478" y="312"/>
                  </a:cubicBezTo>
                  <a:cubicBezTo>
                    <a:pt x="662" y="128"/>
                    <a:pt x="662" y="128"/>
                    <a:pt x="662" y="128"/>
                  </a:cubicBezTo>
                  <a:cubicBezTo>
                    <a:pt x="595" y="67"/>
                    <a:pt x="515" y="28"/>
                    <a:pt x="423" y="9"/>
                  </a:cubicBezTo>
                  <a:cubicBezTo>
                    <a:pt x="404" y="6"/>
                    <a:pt x="384" y="4"/>
                    <a:pt x="364" y="2"/>
                  </a:cubicBezTo>
                  <a:cubicBezTo>
                    <a:pt x="363" y="2"/>
                    <a:pt x="361" y="1"/>
                    <a:pt x="360" y="1"/>
                  </a:cubicBezTo>
                  <a:cubicBezTo>
                    <a:pt x="358" y="1"/>
                    <a:pt x="343" y="0"/>
                    <a:pt x="329" y="0"/>
                  </a:cubicBezTo>
                  <a:cubicBezTo>
                    <a:pt x="313" y="1"/>
                    <a:pt x="292" y="1"/>
                    <a:pt x="281" y="3"/>
                  </a:cubicBezTo>
                  <a:cubicBezTo>
                    <a:pt x="274" y="3"/>
                    <a:pt x="267" y="4"/>
                    <a:pt x="261" y="5"/>
                  </a:cubicBezTo>
                  <a:cubicBezTo>
                    <a:pt x="169" y="17"/>
                    <a:pt x="88" y="52"/>
                    <a:pt x="16" y="110"/>
                  </a:cubicBezTo>
                  <a:cubicBezTo>
                    <a:pt x="11" y="114"/>
                    <a:pt x="5" y="119"/>
                    <a:pt x="0" y="124"/>
                  </a:cubicBezTo>
                  <a:lnTo>
                    <a:pt x="180" y="30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1103313" y="2687638"/>
              <a:ext cx="6215062" cy="2019300"/>
            </a:xfrm>
            <a:custGeom>
              <a:avLst/>
              <a:gdLst>
                <a:gd name="T0" fmla="*/ 2147483646 w 2239"/>
                <a:gd name="T1" fmla="*/ 2147483646 h 726"/>
                <a:gd name="T2" fmla="*/ 2147483646 w 2239"/>
                <a:gd name="T3" fmla="*/ 2147483646 h 726"/>
                <a:gd name="T4" fmla="*/ 2147483646 w 2239"/>
                <a:gd name="T5" fmla="*/ 2147483646 h 726"/>
                <a:gd name="T6" fmla="*/ 2147483646 w 2239"/>
                <a:gd name="T7" fmla="*/ 2147483646 h 726"/>
                <a:gd name="T8" fmla="*/ 2147483646 w 2239"/>
                <a:gd name="T9" fmla="*/ 2147483646 h 726"/>
                <a:gd name="T10" fmla="*/ 2147483646 w 2239"/>
                <a:gd name="T11" fmla="*/ 2147483646 h 726"/>
                <a:gd name="T12" fmla="*/ 2147483646 w 2239"/>
                <a:gd name="T13" fmla="*/ 2147483646 h 726"/>
                <a:gd name="T14" fmla="*/ 2147483646 w 2239"/>
                <a:gd name="T15" fmla="*/ 0 h 726"/>
                <a:gd name="T16" fmla="*/ 2147483646 w 2239"/>
                <a:gd name="T17" fmla="*/ 2147483646 h 726"/>
                <a:gd name="T18" fmla="*/ 2147483646 w 2239"/>
                <a:gd name="T19" fmla="*/ 2147483646 h 726"/>
                <a:gd name="T20" fmla="*/ 2147483646 w 2239"/>
                <a:gd name="T21" fmla="*/ 2147483646 h 726"/>
                <a:gd name="T22" fmla="*/ 2147483646 w 2239"/>
                <a:gd name="T23" fmla="*/ 2147483646 h 726"/>
                <a:gd name="T24" fmla="*/ 0 w 2239"/>
                <a:gd name="T25" fmla="*/ 2147483646 h 726"/>
                <a:gd name="T26" fmla="*/ 0 w 2239"/>
                <a:gd name="T27" fmla="*/ 2147483646 h 726"/>
                <a:gd name="T28" fmla="*/ 2147483646 w 2239"/>
                <a:gd name="T29" fmla="*/ 2147483646 h 726"/>
                <a:gd name="T30" fmla="*/ 2147483646 w 2239"/>
                <a:gd name="T31" fmla="*/ 2147483646 h 726"/>
                <a:gd name="T32" fmla="*/ 2147483646 w 2239"/>
                <a:gd name="T33" fmla="*/ 2147483646 h 726"/>
                <a:gd name="T34" fmla="*/ 2147483646 w 2239"/>
                <a:gd name="T35" fmla="*/ 2147483646 h 726"/>
                <a:gd name="T36" fmla="*/ 2147483646 w 2239"/>
                <a:gd name="T37" fmla="*/ 2147483646 h 726"/>
                <a:gd name="T38" fmla="*/ 2147483646 w 2239"/>
                <a:gd name="T39" fmla="*/ 2147483646 h 726"/>
                <a:gd name="T40" fmla="*/ 2147483646 w 2239"/>
                <a:gd name="T41" fmla="*/ 2147483646 h 726"/>
                <a:gd name="T42" fmla="*/ 2147483646 w 2239"/>
                <a:gd name="T43" fmla="*/ 2147483646 h 726"/>
                <a:gd name="T44" fmla="*/ 2147483646 w 2239"/>
                <a:gd name="T45" fmla="*/ 2147483646 h 726"/>
                <a:gd name="T46" fmla="*/ 2147483646 w 2239"/>
                <a:gd name="T47" fmla="*/ 2147483646 h 726"/>
                <a:gd name="T48" fmla="*/ 2147483646 w 2239"/>
                <a:gd name="T49" fmla="*/ 2147483646 h 726"/>
                <a:gd name="T50" fmla="*/ 2147483646 w 2239"/>
                <a:gd name="T51" fmla="*/ 2147483646 h 726"/>
                <a:gd name="T52" fmla="*/ 2147483646 w 2239"/>
                <a:gd name="T53" fmla="*/ 2147483646 h 726"/>
                <a:gd name="T54" fmla="*/ 2147483646 w 2239"/>
                <a:gd name="T55" fmla="*/ 2147483646 h 726"/>
                <a:gd name="T56" fmla="*/ 2147483646 w 2239"/>
                <a:gd name="T57" fmla="*/ 2147483646 h 726"/>
                <a:gd name="T58" fmla="*/ 2147483646 w 2239"/>
                <a:gd name="T59" fmla="*/ 2147483646 h 726"/>
                <a:gd name="T60" fmla="*/ 2147483646 w 2239"/>
                <a:gd name="T61" fmla="*/ 2147483646 h 726"/>
                <a:gd name="T62" fmla="*/ 2147483646 w 2239"/>
                <a:gd name="T63" fmla="*/ 2147483646 h 726"/>
                <a:gd name="T64" fmla="*/ 2147483646 w 2239"/>
                <a:gd name="T65" fmla="*/ 2147483646 h 726"/>
                <a:gd name="T66" fmla="*/ 2147483646 w 2239"/>
                <a:gd name="T67" fmla="*/ 2147483646 h 726"/>
                <a:gd name="T68" fmla="*/ 2147483646 w 2239"/>
                <a:gd name="T69" fmla="*/ 2147483646 h 726"/>
                <a:gd name="T70" fmla="*/ 2147483646 w 2239"/>
                <a:gd name="T71" fmla="*/ 2147483646 h 726"/>
                <a:gd name="T72" fmla="*/ 2147483646 w 2239"/>
                <a:gd name="T73" fmla="*/ 2147483646 h 7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39" h="726">
                  <a:moveTo>
                    <a:pt x="1927" y="472"/>
                  </a:moveTo>
                  <a:cubicBezTo>
                    <a:pt x="1931" y="483"/>
                    <a:pt x="1935" y="493"/>
                    <a:pt x="1939" y="503"/>
                  </a:cubicBezTo>
                  <a:cubicBezTo>
                    <a:pt x="1966" y="568"/>
                    <a:pt x="2005" y="622"/>
                    <a:pt x="2054" y="667"/>
                  </a:cubicBezTo>
                  <a:cubicBezTo>
                    <a:pt x="2239" y="482"/>
                    <a:pt x="2239" y="482"/>
                    <a:pt x="2239" y="482"/>
                  </a:cubicBezTo>
                  <a:cubicBezTo>
                    <a:pt x="2227" y="471"/>
                    <a:pt x="2216" y="459"/>
                    <a:pt x="2206" y="445"/>
                  </a:cubicBezTo>
                  <a:cubicBezTo>
                    <a:pt x="2177" y="407"/>
                    <a:pt x="2165" y="363"/>
                    <a:pt x="2169" y="316"/>
                  </a:cubicBezTo>
                  <a:cubicBezTo>
                    <a:pt x="2173" y="259"/>
                    <a:pt x="2196" y="213"/>
                    <a:pt x="2234" y="180"/>
                  </a:cubicBezTo>
                  <a:cubicBezTo>
                    <a:pt x="2054" y="0"/>
                    <a:pt x="2054" y="0"/>
                    <a:pt x="2054" y="0"/>
                  </a:cubicBezTo>
                  <a:cubicBezTo>
                    <a:pt x="1991" y="59"/>
                    <a:pt x="1941" y="140"/>
                    <a:pt x="1933" y="177"/>
                  </a:cubicBezTo>
                  <a:cubicBezTo>
                    <a:pt x="1933" y="178"/>
                    <a:pt x="1932" y="207"/>
                    <a:pt x="1874" y="208"/>
                  </a:cubicBezTo>
                  <a:cubicBezTo>
                    <a:pt x="1491" y="211"/>
                    <a:pt x="544" y="208"/>
                    <a:pt x="87" y="208"/>
                  </a:cubicBezTo>
                  <a:cubicBezTo>
                    <a:pt x="64" y="208"/>
                    <a:pt x="42" y="217"/>
                    <a:pt x="26" y="234"/>
                  </a:cubicBezTo>
                  <a:cubicBezTo>
                    <a:pt x="9" y="250"/>
                    <a:pt x="0" y="272"/>
                    <a:pt x="0" y="295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78"/>
                    <a:pt x="9" y="400"/>
                    <a:pt x="26" y="417"/>
                  </a:cubicBezTo>
                  <a:cubicBezTo>
                    <a:pt x="42" y="433"/>
                    <a:pt x="64" y="442"/>
                    <a:pt x="87" y="442"/>
                  </a:cubicBezTo>
                  <a:cubicBezTo>
                    <a:pt x="100" y="442"/>
                    <a:pt x="113" y="442"/>
                    <a:pt x="127" y="442"/>
                  </a:cubicBezTo>
                  <a:cubicBezTo>
                    <a:pt x="140" y="442"/>
                    <a:pt x="152" y="447"/>
                    <a:pt x="161" y="456"/>
                  </a:cubicBezTo>
                  <a:cubicBezTo>
                    <a:pt x="171" y="465"/>
                    <a:pt x="176" y="478"/>
                    <a:pt x="176" y="491"/>
                  </a:cubicBezTo>
                  <a:cubicBezTo>
                    <a:pt x="176" y="569"/>
                    <a:pt x="176" y="569"/>
                    <a:pt x="176" y="569"/>
                  </a:cubicBezTo>
                  <a:cubicBezTo>
                    <a:pt x="176" y="596"/>
                    <a:pt x="198" y="618"/>
                    <a:pt x="224" y="618"/>
                  </a:cubicBezTo>
                  <a:cubicBezTo>
                    <a:pt x="242" y="618"/>
                    <a:pt x="242" y="618"/>
                    <a:pt x="242" y="618"/>
                  </a:cubicBezTo>
                  <a:cubicBezTo>
                    <a:pt x="269" y="618"/>
                    <a:pt x="291" y="640"/>
                    <a:pt x="291" y="66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91"/>
                    <a:pt x="296" y="703"/>
                    <a:pt x="305" y="712"/>
                  </a:cubicBezTo>
                  <a:cubicBezTo>
                    <a:pt x="314" y="721"/>
                    <a:pt x="327" y="726"/>
                    <a:pt x="340" y="726"/>
                  </a:cubicBezTo>
                  <a:cubicBezTo>
                    <a:pt x="455" y="726"/>
                    <a:pt x="455" y="726"/>
                    <a:pt x="455" y="726"/>
                  </a:cubicBezTo>
                  <a:cubicBezTo>
                    <a:pt x="482" y="726"/>
                    <a:pt x="504" y="704"/>
                    <a:pt x="504" y="677"/>
                  </a:cubicBezTo>
                  <a:cubicBezTo>
                    <a:pt x="504" y="667"/>
                    <a:pt x="504" y="667"/>
                    <a:pt x="504" y="667"/>
                  </a:cubicBezTo>
                  <a:cubicBezTo>
                    <a:pt x="504" y="640"/>
                    <a:pt x="526" y="618"/>
                    <a:pt x="553" y="618"/>
                  </a:cubicBezTo>
                  <a:cubicBezTo>
                    <a:pt x="570" y="618"/>
                    <a:pt x="570" y="618"/>
                    <a:pt x="570" y="618"/>
                  </a:cubicBezTo>
                  <a:cubicBezTo>
                    <a:pt x="583" y="618"/>
                    <a:pt x="596" y="613"/>
                    <a:pt x="605" y="603"/>
                  </a:cubicBezTo>
                  <a:cubicBezTo>
                    <a:pt x="614" y="594"/>
                    <a:pt x="619" y="582"/>
                    <a:pt x="619" y="569"/>
                  </a:cubicBezTo>
                  <a:cubicBezTo>
                    <a:pt x="619" y="491"/>
                    <a:pt x="619" y="491"/>
                    <a:pt x="619" y="491"/>
                  </a:cubicBezTo>
                  <a:cubicBezTo>
                    <a:pt x="619" y="464"/>
                    <a:pt x="641" y="442"/>
                    <a:pt x="668" y="442"/>
                  </a:cubicBezTo>
                  <a:cubicBezTo>
                    <a:pt x="1092" y="442"/>
                    <a:pt x="1570" y="441"/>
                    <a:pt x="1797" y="441"/>
                  </a:cubicBezTo>
                  <a:cubicBezTo>
                    <a:pt x="1863" y="441"/>
                    <a:pt x="1922" y="455"/>
                    <a:pt x="1927" y="4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821488" y="4017963"/>
              <a:ext cx="1836737" cy="884237"/>
            </a:xfrm>
            <a:custGeom>
              <a:avLst/>
              <a:gdLst>
                <a:gd name="T0" fmla="*/ 2147483646 w 662"/>
                <a:gd name="T1" fmla="*/ 0 h 318"/>
                <a:gd name="T2" fmla="*/ 2147483646 w 662"/>
                <a:gd name="T3" fmla="*/ 2147483646 h 318"/>
                <a:gd name="T4" fmla="*/ 2147483646 w 662"/>
                <a:gd name="T5" fmla="*/ 2147483646 h 318"/>
                <a:gd name="T6" fmla="*/ 2147483646 w 662"/>
                <a:gd name="T7" fmla="*/ 2147483646 h 318"/>
                <a:gd name="T8" fmla="*/ 0 w 662"/>
                <a:gd name="T9" fmla="*/ 2147483646 h 318"/>
                <a:gd name="T10" fmla="*/ 2147483646 w 662"/>
                <a:gd name="T11" fmla="*/ 2147483646 h 318"/>
                <a:gd name="T12" fmla="*/ 2147483646 w 662"/>
                <a:gd name="T13" fmla="*/ 2147483646 h 318"/>
                <a:gd name="T14" fmla="*/ 2147483646 w 662"/>
                <a:gd name="T15" fmla="*/ 2147483646 h 318"/>
                <a:gd name="T16" fmla="*/ 2147483646 w 662"/>
                <a:gd name="T17" fmla="*/ 2147483646 h 318"/>
                <a:gd name="T18" fmla="*/ 2147483646 w 662"/>
                <a:gd name="T19" fmla="*/ 2147483646 h 318"/>
                <a:gd name="T20" fmla="*/ 2147483646 w 662"/>
                <a:gd name="T21" fmla="*/ 2147483646 h 318"/>
                <a:gd name="T22" fmla="*/ 2147483646 w 662"/>
                <a:gd name="T23" fmla="*/ 2147483646 h 318"/>
                <a:gd name="T24" fmla="*/ 2147483646 w 662"/>
                <a:gd name="T25" fmla="*/ 0 h 3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2" h="318">
                  <a:moveTo>
                    <a:pt x="472" y="0"/>
                  </a:moveTo>
                  <a:cubicBezTo>
                    <a:pt x="467" y="6"/>
                    <a:pt x="461" y="11"/>
                    <a:pt x="454" y="15"/>
                  </a:cubicBezTo>
                  <a:cubicBezTo>
                    <a:pt x="416" y="44"/>
                    <a:pt x="372" y="57"/>
                    <a:pt x="318" y="58"/>
                  </a:cubicBezTo>
                  <a:cubicBezTo>
                    <a:pt x="269" y="56"/>
                    <a:pt x="223" y="41"/>
                    <a:pt x="185" y="9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30" y="221"/>
                    <a:pt x="65" y="244"/>
                    <a:pt x="103" y="264"/>
                  </a:cubicBezTo>
                  <a:cubicBezTo>
                    <a:pt x="163" y="295"/>
                    <a:pt x="226" y="312"/>
                    <a:pt x="294" y="316"/>
                  </a:cubicBezTo>
                  <a:cubicBezTo>
                    <a:pt x="295" y="316"/>
                    <a:pt x="296" y="316"/>
                    <a:pt x="297" y="317"/>
                  </a:cubicBezTo>
                  <a:cubicBezTo>
                    <a:pt x="299" y="317"/>
                    <a:pt x="313" y="317"/>
                    <a:pt x="329" y="317"/>
                  </a:cubicBezTo>
                  <a:cubicBezTo>
                    <a:pt x="344" y="318"/>
                    <a:pt x="365" y="316"/>
                    <a:pt x="376" y="315"/>
                  </a:cubicBezTo>
                  <a:cubicBezTo>
                    <a:pt x="383" y="314"/>
                    <a:pt x="390" y="314"/>
                    <a:pt x="396" y="313"/>
                  </a:cubicBezTo>
                  <a:cubicBezTo>
                    <a:pt x="498" y="299"/>
                    <a:pt x="587" y="258"/>
                    <a:pt x="662" y="190"/>
                  </a:cubicBezTo>
                  <a:lnTo>
                    <a:pt x="472" y="0"/>
                  </a:lnTo>
                  <a:close/>
                </a:path>
              </a:pathLst>
            </a:custGeom>
            <a:solidFill>
              <a:srgbClr val="FFBC0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8148638" y="2698750"/>
              <a:ext cx="927100" cy="1830388"/>
            </a:xfrm>
            <a:custGeom>
              <a:avLst/>
              <a:gdLst>
                <a:gd name="T0" fmla="*/ 2147483646 w 334"/>
                <a:gd name="T1" fmla="*/ 2147483646 h 658"/>
                <a:gd name="T2" fmla="*/ 2147483646 w 334"/>
                <a:gd name="T3" fmla="*/ 2147483646 h 658"/>
                <a:gd name="T4" fmla="*/ 2147483646 w 334"/>
                <a:gd name="T5" fmla="*/ 2147483646 h 658"/>
                <a:gd name="T6" fmla="*/ 2147483646 w 334"/>
                <a:gd name="T7" fmla="*/ 0 h 658"/>
                <a:gd name="T8" fmla="*/ 2147483646 w 334"/>
                <a:gd name="T9" fmla="*/ 2147483646 h 658"/>
                <a:gd name="T10" fmla="*/ 2147483646 w 334"/>
                <a:gd name="T11" fmla="*/ 2147483646 h 658"/>
                <a:gd name="T12" fmla="*/ 0 w 334"/>
                <a:gd name="T13" fmla="*/ 2147483646 h 658"/>
                <a:gd name="T14" fmla="*/ 2147483646 w 334"/>
                <a:gd name="T15" fmla="*/ 2147483646 h 658"/>
                <a:gd name="T16" fmla="*/ 2147483646 w 334"/>
                <a:gd name="T17" fmla="*/ 2147483646 h 658"/>
                <a:gd name="T18" fmla="*/ 2147483646 w 334"/>
                <a:gd name="T19" fmla="*/ 2147483646 h 658"/>
                <a:gd name="T20" fmla="*/ 2147483646 w 334"/>
                <a:gd name="T21" fmla="*/ 2147483646 h 658"/>
                <a:gd name="T22" fmla="*/ 2147483646 w 334"/>
                <a:gd name="T23" fmla="*/ 2147483646 h 658"/>
                <a:gd name="T24" fmla="*/ 2147483646 w 334"/>
                <a:gd name="T25" fmla="*/ 2147483646 h 658"/>
                <a:gd name="T26" fmla="*/ 2147483646 w 334"/>
                <a:gd name="T27" fmla="*/ 2147483646 h 6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4" h="658">
                  <a:moveTo>
                    <a:pt x="332" y="286"/>
                  </a:moveTo>
                  <a:cubicBezTo>
                    <a:pt x="331" y="279"/>
                    <a:pt x="330" y="274"/>
                    <a:pt x="329" y="267"/>
                  </a:cubicBezTo>
                  <a:cubicBezTo>
                    <a:pt x="318" y="185"/>
                    <a:pt x="285" y="111"/>
                    <a:pt x="232" y="46"/>
                  </a:cubicBezTo>
                  <a:cubicBezTo>
                    <a:pt x="218" y="30"/>
                    <a:pt x="204" y="15"/>
                    <a:pt x="190" y="0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33" y="212"/>
                    <a:pt x="51" y="246"/>
                    <a:pt x="58" y="287"/>
                  </a:cubicBezTo>
                  <a:cubicBezTo>
                    <a:pt x="71" y="360"/>
                    <a:pt x="50" y="421"/>
                    <a:pt x="0" y="469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1" y="657"/>
                    <a:pt x="192" y="656"/>
                    <a:pt x="193" y="655"/>
                  </a:cubicBezTo>
                  <a:cubicBezTo>
                    <a:pt x="261" y="590"/>
                    <a:pt x="306" y="512"/>
                    <a:pt x="325" y="419"/>
                  </a:cubicBezTo>
                  <a:cubicBezTo>
                    <a:pt x="329" y="401"/>
                    <a:pt x="330" y="382"/>
                    <a:pt x="333" y="364"/>
                  </a:cubicBezTo>
                  <a:cubicBezTo>
                    <a:pt x="333" y="363"/>
                    <a:pt x="333" y="362"/>
                    <a:pt x="333" y="360"/>
                  </a:cubicBezTo>
                  <a:cubicBezTo>
                    <a:pt x="334" y="359"/>
                    <a:pt x="334" y="345"/>
                    <a:pt x="334" y="330"/>
                  </a:cubicBezTo>
                  <a:cubicBezTo>
                    <a:pt x="334" y="316"/>
                    <a:pt x="333" y="296"/>
                    <a:pt x="33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7541650" y="2452968"/>
              <a:ext cx="436617" cy="436617"/>
              <a:chOff x="5978526" y="4030663"/>
              <a:chExt cx="239713" cy="239713"/>
            </a:xfrm>
            <a:solidFill>
              <a:schemeClr val="bg1"/>
            </a:solidFill>
          </p:grpSpPr>
          <p:sp>
            <p:nvSpPr>
              <p:cNvPr id="8" name="Freeform 424"/>
              <p:cNvSpPr/>
              <p:nvPr/>
            </p:nvSpPr>
            <p:spPr bwMode="auto">
              <a:xfrm>
                <a:off x="6015038" y="4056063"/>
                <a:ext cx="26988" cy="26988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9" name="Freeform 425"/>
              <p:cNvSpPr/>
              <p:nvPr/>
            </p:nvSpPr>
            <p:spPr bwMode="auto">
              <a:xfrm>
                <a:off x="5978526" y="4135438"/>
                <a:ext cx="28575" cy="142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0" name="Freeform 426"/>
              <p:cNvSpPr/>
              <p:nvPr/>
            </p:nvSpPr>
            <p:spPr bwMode="auto">
              <a:xfrm>
                <a:off x="6188076" y="4149725"/>
                <a:ext cx="30163" cy="1587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1" name="Freeform 427"/>
              <p:cNvSpPr/>
              <p:nvPr/>
            </p:nvSpPr>
            <p:spPr bwMode="auto">
              <a:xfrm>
                <a:off x="6165851" y="4067175"/>
                <a:ext cx="25400" cy="26988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2" name="Freeform 428"/>
              <p:cNvSpPr/>
              <p:nvPr/>
            </p:nvSpPr>
            <p:spPr bwMode="auto">
              <a:xfrm>
                <a:off x="6097588" y="4030663"/>
                <a:ext cx="15875" cy="2857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3" name="Freeform 429"/>
              <p:cNvSpPr>
                <a:spLocks noEditPoints="1"/>
              </p:cNvSpPr>
              <p:nvPr/>
            </p:nvSpPr>
            <p:spPr bwMode="auto">
              <a:xfrm>
                <a:off x="6037263" y="4089400"/>
                <a:ext cx="120650" cy="136525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4" name="Freeform 430"/>
              <p:cNvSpPr/>
              <p:nvPr/>
            </p:nvSpPr>
            <p:spPr bwMode="auto">
              <a:xfrm>
                <a:off x="6067426" y="4240213"/>
                <a:ext cx="60325" cy="30163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Group 24"/>
            <p:cNvGrpSpPr/>
            <p:nvPr/>
          </p:nvGrpSpPr>
          <p:grpSpPr>
            <a:xfrm rot="2700000">
              <a:off x="7616002" y="4313175"/>
              <a:ext cx="287901" cy="501715"/>
              <a:chOff x="4732338" y="4783138"/>
              <a:chExt cx="703263" cy="1225550"/>
            </a:xfrm>
            <a:solidFill>
              <a:schemeClr val="bg1"/>
            </a:solidFill>
          </p:grpSpPr>
          <p:sp>
            <p:nvSpPr>
              <p:cNvPr id="16" name="Freeform 30"/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" name="Freeform 31"/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8" name="Freeform 32"/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318375" y="1068070"/>
              <a:ext cx="82359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79590" y="1673225"/>
              <a:ext cx="177927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成绩构成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460615" y="5080635"/>
              <a:ext cx="77660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00928" y="5694680"/>
              <a:ext cx="253492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成绩分析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2031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FFD"/>
            </a:gs>
            <a:gs pos="100000">
              <a:srgbClr val="6B48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32229" y="-311594"/>
            <a:ext cx="12729029" cy="4508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5168124" y="650995"/>
            <a:ext cx="1855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成绩构成</a:t>
            </a:r>
          </a:p>
        </p:txBody>
      </p:sp>
      <p:sp>
        <p:nvSpPr>
          <p:cNvPr id="3" name="椭圆 2"/>
          <p:cNvSpPr/>
          <p:nvPr/>
        </p:nvSpPr>
        <p:spPr>
          <a:xfrm>
            <a:off x="839469" y="1365130"/>
            <a:ext cx="2227264" cy="22272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237377" y="1940152"/>
            <a:ext cx="143144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总成绩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5" name="椭圆 4"/>
          <p:cNvSpPr/>
          <p:nvPr/>
        </p:nvSpPr>
        <p:spPr>
          <a:xfrm>
            <a:off x="4148315" y="1763752"/>
            <a:ext cx="1326796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3485198" y="3244476"/>
            <a:ext cx="2817495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在线学习包含在线视频的观看及每个章节的章节测试。</a:t>
            </a:r>
          </a:p>
        </p:txBody>
      </p:sp>
      <p:sp>
        <p:nvSpPr>
          <p:cNvPr id="7" name="椭圆 6"/>
          <p:cNvSpPr/>
          <p:nvPr/>
        </p:nvSpPr>
        <p:spPr>
          <a:xfrm>
            <a:off x="6735763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6545263" y="3244476"/>
            <a:ext cx="234537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根据老师通知参加对应见面课获取成绩。</a:t>
            </a:r>
          </a:p>
        </p:txBody>
      </p:sp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6763703" y="2227619"/>
            <a:ext cx="12700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见面课</a:t>
            </a:r>
            <a:endParaRPr lang="en-US" altLang="zh-CN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23388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35"/>
          <p:cNvSpPr txBox="1">
            <a:spLocks noChangeArrowheads="1"/>
          </p:cNvSpPr>
          <p:nvPr/>
        </p:nvSpPr>
        <p:spPr bwMode="auto">
          <a:xfrm>
            <a:off x="9133205" y="3260057"/>
            <a:ext cx="2008188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期末考试需在规定的时间内完成。</a:t>
            </a:r>
          </a:p>
        </p:txBody>
      </p: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9351328" y="2227619"/>
            <a:ext cx="12700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期末考试</a:t>
            </a:r>
            <a:endParaRPr lang="en-US" altLang="zh-CN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等于号 1"/>
          <p:cNvSpPr/>
          <p:nvPr/>
        </p:nvSpPr>
        <p:spPr>
          <a:xfrm>
            <a:off x="3283585" y="2375574"/>
            <a:ext cx="494030" cy="386715"/>
          </a:xfrm>
          <a:prstGeom prst="mathEqual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4177665" y="2226984"/>
            <a:ext cx="126841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在线学习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5926455" y="2392084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加号 15"/>
          <p:cNvSpPr/>
          <p:nvPr/>
        </p:nvSpPr>
        <p:spPr>
          <a:xfrm>
            <a:off x="8495030" y="2346999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9737" y="4571146"/>
            <a:ext cx="11030426" cy="2047875"/>
            <a:chOff x="698500" y="4524854"/>
            <a:chExt cx="11030426" cy="2047875"/>
          </a:xfrm>
        </p:grpSpPr>
        <p:sp>
          <p:nvSpPr>
            <p:cNvPr id="18" name="文本框 17"/>
            <p:cNvSpPr txBox="1"/>
            <p:nvPr/>
          </p:nvSpPr>
          <p:spPr>
            <a:xfrm>
              <a:off x="698500" y="4668047"/>
              <a:ext cx="779653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提示：每门课程的成绩比例都不一致，具体比例：</a:t>
              </a: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Web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我的学堂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成绩评定标准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进行查看；</a:t>
              </a: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App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成绩规则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进行查看。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43411" y="4524854"/>
              <a:ext cx="3485515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36487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0323639-B1B5-48EC-BED7-4DF0B39CB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6" y="2261272"/>
            <a:ext cx="10699749" cy="54900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4237524" y="650995"/>
            <a:ext cx="3716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学习分析（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8832" y="2738646"/>
            <a:ext cx="9094336" cy="4756366"/>
          </a:xfrm>
          <a:prstGeom prst="rect">
            <a:avLst/>
          </a:prstGeom>
          <a:solidFill>
            <a:srgbClr val="FFFFFF">
              <a:shade val="85000"/>
            </a:srgbClr>
          </a:solidFill>
          <a:ln w="15875" cap="sq">
            <a:noFill/>
            <a:miter lim="800000"/>
          </a:ln>
          <a:effectLst/>
        </p:spPr>
      </p:pic>
      <p:sp>
        <p:nvSpPr>
          <p:cNvPr id="5" name="内容占位符 5"/>
          <p:cNvSpPr txBox="1">
            <a:spLocks/>
          </p:cNvSpPr>
          <p:nvPr/>
        </p:nvSpPr>
        <p:spPr>
          <a:xfrm>
            <a:off x="962535" y="1398882"/>
            <a:ext cx="10266929" cy="33216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学习分析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可查阅自己的具体的学习情况，包括排名，成绩规则，目前成绩等信息。</a:t>
            </a:r>
          </a:p>
        </p:txBody>
      </p:sp>
    </p:spTree>
    <p:extLst>
      <p:ext uri="{BB962C8B-B14F-4D97-AF65-F5344CB8AC3E}">
        <p14:creationId xmlns:p14="http://schemas.microsoft.com/office/powerpoint/2010/main" val="4122054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8E396AB-218C-4F8A-BBA7-3DBCC5549F79}"/>
              </a:ext>
            </a:extLst>
          </p:cNvPr>
          <p:cNvSpPr/>
          <p:nvPr/>
        </p:nvSpPr>
        <p:spPr>
          <a:xfrm>
            <a:off x="504825" y="286227"/>
            <a:ext cx="11182350" cy="6285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6">
            <a:extLst>
              <a:ext uri="{FF2B5EF4-FFF2-40B4-BE49-F238E27FC236}">
                <a16:creationId xmlns="" xmlns:a16="http://schemas.microsoft.com/office/drawing/2014/main" id="{B156ABB0-8FC0-4FCA-BD25-A23A5AA22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5143" y="436933"/>
            <a:ext cx="8210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  <a:sym typeface="+mn-ea"/>
              </a:rPr>
              <a:t>01</a:t>
            </a:r>
            <a:endParaRPr lang="zh-CN" altLang="en-US" sz="54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A9F71783-0BAA-4091-B751-DA459C228F56}"/>
              </a:ext>
            </a:extLst>
          </p:cNvPr>
          <p:cNvSpPr txBox="1">
            <a:spLocks/>
          </p:cNvSpPr>
          <p:nvPr/>
        </p:nvSpPr>
        <p:spPr>
          <a:xfrm>
            <a:off x="4860637" y="1320166"/>
            <a:ext cx="2470727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登录</a:t>
            </a: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认证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11492AD-B8A6-462D-8FFD-37DFC6D3D321}"/>
              </a:ext>
            </a:extLst>
          </p:cNvPr>
          <p:cNvSpPr txBox="1"/>
          <p:nvPr/>
        </p:nvSpPr>
        <p:spPr>
          <a:xfrm>
            <a:off x="930275" y="2410331"/>
            <a:ext cx="10384790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端：建议使用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火狐/谷歌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浏览器，打开平台地址：www.zhihuishu.com。</a:t>
            </a: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端：扫码下载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，或在安卓应用宝、苹果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 store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下载。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DD7C7E-80EF-47C3-800F-FACE293C75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1420" y="3910965"/>
            <a:ext cx="1841500" cy="224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9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手动输入 8"/>
          <p:cNvSpPr/>
          <p:nvPr/>
        </p:nvSpPr>
        <p:spPr>
          <a:xfrm>
            <a:off x="0" y="4368800"/>
            <a:ext cx="12192000" cy="2489200"/>
          </a:xfrm>
          <a:prstGeom prst="flowChartManualInpu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4326424" y="650995"/>
            <a:ext cx="3539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8744"/>
          <a:stretch/>
        </p:blipFill>
        <p:spPr>
          <a:xfrm>
            <a:off x="5117148" y="1930400"/>
            <a:ext cx="2895600" cy="4245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21304"/>
          <a:stretch/>
        </p:blipFill>
        <p:spPr>
          <a:xfrm>
            <a:off x="8672269" y="1930400"/>
            <a:ext cx="2995295" cy="4245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内容占位符 5"/>
          <p:cNvSpPr txBox="1">
            <a:spLocks/>
          </p:cNvSpPr>
          <p:nvPr/>
        </p:nvSpPr>
        <p:spPr>
          <a:xfrm>
            <a:off x="524436" y="1904997"/>
            <a:ext cx="3933190" cy="33216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可查阅自己的具体的学习情况，包括成绩规则，目前成绩等信息。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1412" y="5457565"/>
            <a:ext cx="3906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学分课，请务必重视</a:t>
            </a:r>
          </a:p>
        </p:txBody>
      </p:sp>
    </p:spTree>
    <p:extLst>
      <p:ext uri="{BB962C8B-B14F-4D97-AF65-F5344CB8AC3E}">
        <p14:creationId xmlns:p14="http://schemas.microsoft.com/office/powerpoint/2010/main" val="3024015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958261" y="1174536"/>
            <a:ext cx="3996607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700" dirty="0">
                <a:solidFill>
                  <a:schemeClr val="bg1"/>
                </a:solidFill>
                <a:effectLst>
                  <a:outerShdw blurRad="63500" sx="107000" sy="107000" algn="ctr" rotWithShape="0">
                    <a:prstClr val="black">
                      <a:alpha val="24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28700" dirty="0">
              <a:solidFill>
                <a:schemeClr val="bg1"/>
              </a:solidFill>
              <a:effectLst>
                <a:outerShdw blurRad="63500" sx="107000" sy="107000" algn="ctr" rotWithShape="0">
                  <a:prstClr val="black">
                    <a:alpha val="24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H="1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2"/>
          <p:cNvSpPr txBox="1">
            <a:spLocks/>
          </p:cNvSpPr>
          <p:nvPr/>
        </p:nvSpPr>
        <p:spPr>
          <a:xfrm>
            <a:off x="5188832" y="1631950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标题 2"/>
          <p:cNvSpPr txBox="1">
            <a:spLocks/>
          </p:cNvSpPr>
          <p:nvPr/>
        </p:nvSpPr>
        <p:spPr>
          <a:xfrm>
            <a:off x="8011958" y="3374906"/>
            <a:ext cx="2681288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5776632" y="1385768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标题 2"/>
          <p:cNvSpPr txBox="1">
            <a:spLocks/>
          </p:cNvSpPr>
          <p:nvPr/>
        </p:nvSpPr>
        <p:spPr>
          <a:xfrm>
            <a:off x="9352602" y="4237311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</a:t>
            </a:r>
          </a:p>
        </p:txBody>
      </p:sp>
    </p:spTree>
    <p:extLst>
      <p:ext uri="{BB962C8B-B14F-4D97-AF65-F5344CB8AC3E}">
        <p14:creationId xmlns:p14="http://schemas.microsoft.com/office/powerpoint/2010/main" val="1200964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666750"/>
            <a:ext cx="12192000" cy="3967163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300413"/>
            <a:ext cx="12192000" cy="0"/>
          </a:xfrm>
          <a:prstGeom prst="line">
            <a:avLst/>
          </a:prstGeom>
          <a:ln w="63500">
            <a:solidFill>
              <a:srgbClr val="763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189164" y="2951957"/>
            <a:ext cx="696912" cy="696912"/>
            <a:chOff x="2189164" y="2951957"/>
            <a:chExt cx="696912" cy="696912"/>
          </a:xfrm>
        </p:grpSpPr>
        <p:sp>
          <p:nvSpPr>
            <p:cNvPr id="2" name="椭圆 1"/>
            <p:cNvSpPr/>
            <p:nvPr/>
          </p:nvSpPr>
          <p:spPr>
            <a:xfrm>
              <a:off x="2189164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55839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45956" y="2951957"/>
            <a:ext cx="696912" cy="696912"/>
            <a:chOff x="5475288" y="2951957"/>
            <a:chExt cx="696912" cy="696912"/>
          </a:xfrm>
        </p:grpSpPr>
        <p:sp>
          <p:nvSpPr>
            <p:cNvPr id="3" name="椭圆 2"/>
            <p:cNvSpPr/>
            <p:nvPr/>
          </p:nvSpPr>
          <p:spPr>
            <a:xfrm>
              <a:off x="5475288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541963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11378" y="2951957"/>
            <a:ext cx="696912" cy="696912"/>
            <a:chOff x="8761413" y="2951957"/>
            <a:chExt cx="696912" cy="696912"/>
          </a:xfrm>
        </p:grpSpPr>
        <p:sp>
          <p:nvSpPr>
            <p:cNvPr id="4" name="椭圆 3"/>
            <p:cNvSpPr/>
            <p:nvPr/>
          </p:nvSpPr>
          <p:spPr>
            <a:xfrm>
              <a:off x="8761413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28088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05336" y="3766492"/>
            <a:ext cx="23591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在线学习时间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2364" y="3766492"/>
            <a:ext cx="3093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在线期末考试时间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23449" y="3766492"/>
            <a:ext cx="25543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在线补考时间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1525" y="4452044"/>
            <a:ext cx="353218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05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31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22244" y="4452044"/>
            <a:ext cx="35337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06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06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33757" y="4452044"/>
            <a:ext cx="353377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06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06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6800" y="162405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时间说明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703820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16481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31838" y="1032623"/>
            <a:ext cx="106886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若无自定义考试时间外，以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号作为考试开始为例，则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号（为学生考试时间，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11-6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为老师成绩（确认）调整时间，补考时间从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开始到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号，补考无须等待老师成绩调整，马上出成绩；期末考试有主观题的课程成绩由本校老师批阅完考试后发布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补考开始和成绩发布为同一日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另外补考成绩大于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分也只算为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</p:txBody>
      </p:sp>
    </p:spTree>
    <p:extLst>
      <p:ext uri="{BB962C8B-B14F-4D97-AF65-F5344CB8AC3E}">
        <p14:creationId xmlns:p14="http://schemas.microsoft.com/office/powerpoint/2010/main" val="267979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86" y="1684338"/>
            <a:ext cx="9528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学分课，请务必重视</a:t>
            </a:r>
          </a:p>
        </p:txBody>
      </p:sp>
      <p:pic>
        <p:nvPicPr>
          <p:cNvPr id="3" name="PA_图片 5">
            <a:extLst>
              <a:ext uri="{FF2B5EF4-FFF2-40B4-BE49-F238E27FC236}">
                <a16:creationId xmlns="" xmlns:a16="http://schemas.microsoft.com/office/drawing/2014/main" id="{9462952D-DFFF-4FB8-AF02-E1BE1E8B1D7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924" y="413586"/>
            <a:ext cx="2113494" cy="6206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31686" y="3037486"/>
            <a:ext cx="95286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同学们要合理安排时间来学习。</a:t>
            </a:r>
            <a:endParaRPr lang="en-US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9631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9" descr="教育的力量白底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0600" y="2777621"/>
            <a:ext cx="5130800" cy="130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63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31D416E-0D6F-45A6-8AAD-608B68FB931F}"/>
              </a:ext>
            </a:extLst>
          </p:cNvPr>
          <p:cNvSpPr/>
          <p:nvPr/>
        </p:nvSpPr>
        <p:spPr>
          <a:xfrm>
            <a:off x="152653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3C0ED01-2E51-440D-95C7-AE1C6F13D446}"/>
              </a:ext>
            </a:extLst>
          </p:cNvPr>
          <p:cNvGrpSpPr/>
          <p:nvPr/>
        </p:nvGrpSpPr>
        <p:grpSpPr>
          <a:xfrm>
            <a:off x="4710272" y="993917"/>
            <a:ext cx="2771457" cy="923330"/>
            <a:chOff x="4391343" y="436933"/>
            <a:chExt cx="2771457" cy="923330"/>
          </a:xfrm>
        </p:grpSpPr>
        <p:sp>
          <p:nvSpPr>
            <p:cNvPr id="3" name="文本框 6">
              <a:extLst>
                <a:ext uri="{FF2B5EF4-FFF2-40B4-BE49-F238E27FC236}">
                  <a16:creationId xmlns="" xmlns:a16="http://schemas.microsoft.com/office/drawing/2014/main" id="{8F31CA43-DA5E-4B85-8239-9CBF8C9E36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343" y="436933"/>
              <a:ext cx="82105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dirty="0">
                  <a:solidFill>
                    <a:schemeClr val="bg1"/>
                  </a:solidFill>
                  <a:effectLst>
                    <a:outerShdw blurRad="63500" sx="101000" sy="101000" algn="ctr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effectLst>
                  <a:outerShdw blurRad="63500" sx="101000" sy="101000" algn="ctr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F92E7166-2E74-400B-94CF-126A5FEB47C4}"/>
                </a:ext>
              </a:extLst>
            </p:cNvPr>
            <p:cNvSpPr txBox="1"/>
            <p:nvPr/>
          </p:nvSpPr>
          <p:spPr>
            <a:xfrm>
              <a:off x="5290498" y="596325"/>
              <a:ext cx="1872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登录问题</a:t>
              </a:r>
            </a:p>
          </p:txBody>
        </p:sp>
      </p:grpSp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8CEC99AF-2F19-4C21-9BB5-0BC80E46E167}"/>
              </a:ext>
            </a:extLst>
          </p:cNvPr>
          <p:cNvSpPr/>
          <p:nvPr/>
        </p:nvSpPr>
        <p:spPr>
          <a:xfrm rot="10800000">
            <a:off x="5827486" y="0"/>
            <a:ext cx="537028" cy="4369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2AEC4A8-C754-44BB-9481-0F5B7E889AD1}"/>
              </a:ext>
            </a:extLst>
          </p:cNvPr>
          <p:cNvGrpSpPr/>
          <p:nvPr/>
        </p:nvGrpSpPr>
        <p:grpSpPr>
          <a:xfrm>
            <a:off x="1690916" y="2854780"/>
            <a:ext cx="1897742" cy="1897740"/>
            <a:chOff x="1328058" y="3211968"/>
            <a:chExt cx="1897742" cy="1897740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F7F7CA91-8324-4288-8037-C17D12E875C0}"/>
                </a:ext>
              </a:extLst>
            </p:cNvPr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C46A129-6921-4D60-8EAD-ED6485221D98}"/>
                </a:ext>
              </a:extLst>
            </p:cNvPr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新用户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E5AA8F1-1E4B-4754-B270-32CAA6275BF3}"/>
              </a:ext>
            </a:extLst>
          </p:cNvPr>
          <p:cNvGrpSpPr/>
          <p:nvPr/>
        </p:nvGrpSpPr>
        <p:grpSpPr>
          <a:xfrm>
            <a:off x="5087506" y="2854780"/>
            <a:ext cx="1897742" cy="1897740"/>
            <a:chOff x="1328058" y="3211968"/>
            <a:chExt cx="1897742" cy="189774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233FF31A-FC79-4C62-B5EB-EEF06E75AD9B}"/>
                </a:ext>
              </a:extLst>
            </p:cNvPr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468665A-89E8-49E3-A14E-A74E4CFBFB18}"/>
                </a:ext>
              </a:extLst>
            </p:cNvPr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老用户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6C15CFB8-BA95-41E2-9F9D-7A2FEB9B3E44}"/>
              </a:ext>
            </a:extLst>
          </p:cNvPr>
          <p:cNvSpPr/>
          <p:nvPr/>
        </p:nvSpPr>
        <p:spPr>
          <a:xfrm>
            <a:off x="8386308" y="2854780"/>
            <a:ext cx="1897742" cy="1897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5D74300-A3F3-4A15-B292-A0F8EF662E9F}"/>
              </a:ext>
            </a:extLst>
          </p:cNvPr>
          <p:cNvSpPr txBox="1"/>
          <p:nvPr/>
        </p:nvSpPr>
        <p:spPr>
          <a:xfrm>
            <a:off x="8760051" y="3303822"/>
            <a:ext cx="1150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endParaRPr lang="en-US" altLang="zh-CN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39A9B59F-E6B4-4F66-81CC-8F4D31D23B13}"/>
              </a:ext>
            </a:extLst>
          </p:cNvPr>
          <p:cNvSpPr/>
          <p:nvPr/>
        </p:nvSpPr>
        <p:spPr>
          <a:xfrm>
            <a:off x="492312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81A0EBCC-0965-48F9-AC2D-FD998DBF7588}"/>
              </a:ext>
            </a:extLst>
          </p:cNvPr>
          <p:cNvSpPr/>
          <p:nvPr/>
        </p:nvSpPr>
        <p:spPr>
          <a:xfrm>
            <a:off x="8221930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567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7165"/>
            <a:ext cx="12242802" cy="4294578"/>
          </a:xfrm>
          <a:custGeom>
            <a:avLst/>
            <a:gdLst>
              <a:gd name="connsiteX0" fmla="*/ 0 w 12192000"/>
              <a:gd name="connsiteY0" fmla="*/ 0 h 2628900"/>
              <a:gd name="connsiteX1" fmla="*/ 12192000 w 12192000"/>
              <a:gd name="connsiteY1" fmla="*/ 0 h 2628900"/>
              <a:gd name="connsiteX2" fmla="*/ 12192000 w 12192000"/>
              <a:gd name="connsiteY2" fmla="*/ 2628900 h 2628900"/>
              <a:gd name="connsiteX3" fmla="*/ 0 w 12192000"/>
              <a:gd name="connsiteY3" fmla="*/ 2628900 h 2628900"/>
              <a:gd name="connsiteX4" fmla="*/ 0 w 12192000"/>
              <a:gd name="connsiteY4" fmla="*/ 0 h 2628900"/>
              <a:gd name="connsiteX0" fmla="*/ 0 w 12192000"/>
              <a:gd name="connsiteY0" fmla="*/ 2628900 h 2628900"/>
              <a:gd name="connsiteX1" fmla="*/ 12192000 w 12192000"/>
              <a:gd name="connsiteY1" fmla="*/ 0 h 2628900"/>
              <a:gd name="connsiteX2" fmla="*/ 12192000 w 12192000"/>
              <a:gd name="connsiteY2" fmla="*/ 2628900 h 2628900"/>
              <a:gd name="connsiteX3" fmla="*/ 0 w 12192000"/>
              <a:gd name="connsiteY3" fmla="*/ 2628900 h 2628900"/>
              <a:gd name="connsiteX0" fmla="*/ 0 w 12192000"/>
              <a:gd name="connsiteY0" fmla="*/ 3943350 h 3943350"/>
              <a:gd name="connsiteX1" fmla="*/ 12172950 w 12192000"/>
              <a:gd name="connsiteY1" fmla="*/ 0 h 3943350"/>
              <a:gd name="connsiteX2" fmla="*/ 12192000 w 12192000"/>
              <a:gd name="connsiteY2" fmla="*/ 3943350 h 3943350"/>
              <a:gd name="connsiteX3" fmla="*/ 0 w 12192000"/>
              <a:gd name="connsiteY3" fmla="*/ 3943350 h 3943350"/>
              <a:gd name="connsiteX0" fmla="*/ 0 w 12192000"/>
              <a:gd name="connsiteY0" fmla="*/ 3943350 h 3943350"/>
              <a:gd name="connsiteX1" fmla="*/ 12172950 w 12192000"/>
              <a:gd name="connsiteY1" fmla="*/ 0 h 3943350"/>
              <a:gd name="connsiteX2" fmla="*/ 12192000 w 12192000"/>
              <a:gd name="connsiteY2" fmla="*/ 3943350 h 3943350"/>
              <a:gd name="connsiteX3" fmla="*/ 0 w 12192000"/>
              <a:gd name="connsiteY3" fmla="*/ 3943350 h 3943350"/>
              <a:gd name="connsiteX0" fmla="*/ 0 w 12192000"/>
              <a:gd name="connsiteY0" fmla="*/ 3943350 h 3943350"/>
              <a:gd name="connsiteX1" fmla="*/ 12172950 w 12192000"/>
              <a:gd name="connsiteY1" fmla="*/ 0 h 3943350"/>
              <a:gd name="connsiteX2" fmla="*/ 12192000 w 12192000"/>
              <a:gd name="connsiteY2" fmla="*/ 3943350 h 3943350"/>
              <a:gd name="connsiteX3" fmla="*/ 0 w 12192000"/>
              <a:gd name="connsiteY3" fmla="*/ 3943350 h 3943350"/>
              <a:gd name="connsiteX0" fmla="*/ 0 w 12192000"/>
              <a:gd name="connsiteY0" fmla="*/ 4429144 h 4429144"/>
              <a:gd name="connsiteX1" fmla="*/ 12072604 w 12192000"/>
              <a:gd name="connsiteY1" fmla="*/ 0 h 4429144"/>
              <a:gd name="connsiteX2" fmla="*/ 12192000 w 12192000"/>
              <a:gd name="connsiteY2" fmla="*/ 4429144 h 4429144"/>
              <a:gd name="connsiteX3" fmla="*/ 0 w 12192000"/>
              <a:gd name="connsiteY3" fmla="*/ 4429144 h 4429144"/>
              <a:gd name="connsiteX0" fmla="*/ 0 w 12192000"/>
              <a:gd name="connsiteY0" fmla="*/ 4429144 h 4429144"/>
              <a:gd name="connsiteX1" fmla="*/ 12072604 w 12192000"/>
              <a:gd name="connsiteY1" fmla="*/ 0 h 4429144"/>
              <a:gd name="connsiteX2" fmla="*/ 12192000 w 12192000"/>
              <a:gd name="connsiteY2" fmla="*/ 4429144 h 4429144"/>
              <a:gd name="connsiteX3" fmla="*/ 0 w 12192000"/>
              <a:gd name="connsiteY3" fmla="*/ 4429144 h 4429144"/>
              <a:gd name="connsiteX0" fmla="*/ 0 w 12072604"/>
              <a:gd name="connsiteY0" fmla="*/ 4429144 h 4429144"/>
              <a:gd name="connsiteX1" fmla="*/ 12072604 w 12072604"/>
              <a:gd name="connsiteY1" fmla="*/ 0 h 4429144"/>
              <a:gd name="connsiteX2" fmla="*/ 11919634 w 12072604"/>
              <a:gd name="connsiteY2" fmla="*/ 4326097 h 4429144"/>
              <a:gd name="connsiteX3" fmla="*/ 0 w 12072604"/>
              <a:gd name="connsiteY3" fmla="*/ 4429144 h 4429144"/>
              <a:gd name="connsiteX0" fmla="*/ 0 w 12072604"/>
              <a:gd name="connsiteY0" fmla="*/ 4429144 h 4429144"/>
              <a:gd name="connsiteX1" fmla="*/ 12072604 w 12072604"/>
              <a:gd name="connsiteY1" fmla="*/ 0 h 4429144"/>
              <a:gd name="connsiteX2" fmla="*/ 12019980 w 12072604"/>
              <a:gd name="connsiteY2" fmla="*/ 4399702 h 4429144"/>
              <a:gd name="connsiteX3" fmla="*/ 0 w 12072604"/>
              <a:gd name="connsiteY3" fmla="*/ 4429144 h 4429144"/>
              <a:gd name="connsiteX0" fmla="*/ 0 w 12091656"/>
              <a:gd name="connsiteY0" fmla="*/ 4429144 h 4429144"/>
              <a:gd name="connsiteX1" fmla="*/ 12072604 w 12091656"/>
              <a:gd name="connsiteY1" fmla="*/ 0 h 4429144"/>
              <a:gd name="connsiteX2" fmla="*/ 12091656 w 12091656"/>
              <a:gd name="connsiteY2" fmla="*/ 4399703 h 4429144"/>
              <a:gd name="connsiteX3" fmla="*/ 0 w 12091656"/>
              <a:gd name="connsiteY3" fmla="*/ 4429144 h 4429144"/>
              <a:gd name="connsiteX0" fmla="*/ 0 w 12091656"/>
              <a:gd name="connsiteY0" fmla="*/ 4340818 h 4340818"/>
              <a:gd name="connsiteX1" fmla="*/ 12072604 w 12091656"/>
              <a:gd name="connsiteY1" fmla="*/ 0 h 4340818"/>
              <a:gd name="connsiteX2" fmla="*/ 12091656 w 12091656"/>
              <a:gd name="connsiteY2" fmla="*/ 4311377 h 4340818"/>
              <a:gd name="connsiteX3" fmla="*/ 0 w 12091656"/>
              <a:gd name="connsiteY3" fmla="*/ 4340818 h 4340818"/>
              <a:gd name="connsiteX0" fmla="*/ 0 w 12091656"/>
              <a:gd name="connsiteY0" fmla="*/ 4340818 h 4385486"/>
              <a:gd name="connsiteX1" fmla="*/ 12072604 w 12091656"/>
              <a:gd name="connsiteY1" fmla="*/ 0 h 4385486"/>
              <a:gd name="connsiteX2" fmla="*/ 12091656 w 12091656"/>
              <a:gd name="connsiteY2" fmla="*/ 4385486 h 4385486"/>
              <a:gd name="connsiteX3" fmla="*/ 0 w 12091656"/>
              <a:gd name="connsiteY3" fmla="*/ 4340818 h 438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1656" h="4385486">
                <a:moveTo>
                  <a:pt x="0" y="4340818"/>
                </a:moveTo>
                <a:cubicBezTo>
                  <a:pt x="5486400" y="3369268"/>
                  <a:pt x="10153268" y="1375068"/>
                  <a:pt x="12072604" y="0"/>
                </a:cubicBezTo>
                <a:cubicBezTo>
                  <a:pt x="12078955" y="1466568"/>
                  <a:pt x="12085305" y="2918918"/>
                  <a:pt x="12091656" y="4385486"/>
                </a:cubicBezTo>
                <a:lnTo>
                  <a:pt x="0" y="4340818"/>
                </a:lnTo>
                <a:close/>
              </a:path>
            </a:pathLst>
          </a:cu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0B1B28B-38D9-414B-944A-C8C4DFEC7E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2295" y="727075"/>
            <a:ext cx="3447415" cy="613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DFA1BAC-53AE-4F6D-96AC-58D26A770E50}"/>
              </a:ext>
            </a:extLst>
          </p:cNvPr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C4A9640-AE1B-4CD6-A9E6-AE161AB0F499}"/>
              </a:ext>
            </a:extLst>
          </p:cNvPr>
          <p:cNvSpPr txBox="1"/>
          <p:nvPr/>
        </p:nvSpPr>
        <p:spPr>
          <a:xfrm>
            <a:off x="695325" y="1917427"/>
            <a:ext cx="51720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使用学号登录，输入学校名字、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初始密码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91F2196-E76C-49BE-B761-40D8FAF95765}"/>
              </a:ext>
            </a:extLst>
          </p:cNvPr>
          <p:cNvSpPr txBox="1"/>
          <p:nvPr/>
        </p:nvSpPr>
        <p:spPr>
          <a:xfrm>
            <a:off x="695325" y="3507186"/>
            <a:ext cx="517207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：使用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2015/2016/2017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开头的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位学号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以学校规定的学号为准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975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QQ截图20170615181834">
            <a:extLst>
              <a:ext uri="{FF2B5EF4-FFF2-40B4-BE49-F238E27FC236}">
                <a16:creationId xmlns="" xmlns:a16="http://schemas.microsoft.com/office/drawing/2014/main" id="{BB1AA84A-EE5E-4A1D-9B8E-92AF0E5A8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88135" y="821146"/>
            <a:ext cx="2760980" cy="4721860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7A9119D-4926-4DE9-959A-7E891CE78805}"/>
              </a:ext>
            </a:extLst>
          </p:cNvPr>
          <p:cNvSpPr txBox="1"/>
          <p:nvPr/>
        </p:nvSpPr>
        <p:spPr>
          <a:xfrm>
            <a:off x="4472480" y="445376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15" name="图片 30728">
            <a:extLst>
              <a:ext uri="{FF2B5EF4-FFF2-40B4-BE49-F238E27FC236}">
                <a16:creationId xmlns="" xmlns:a16="http://schemas.microsoft.com/office/drawing/2014/main" id="{696F8569-C338-4CBE-8EB7-4C15897548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681" y="1142794"/>
            <a:ext cx="2760982" cy="4469396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AE31441-A4D1-4187-AA99-645241ACA18E}"/>
              </a:ext>
            </a:extLst>
          </p:cNvPr>
          <p:cNvSpPr txBox="1"/>
          <p:nvPr/>
        </p:nvSpPr>
        <p:spPr>
          <a:xfrm>
            <a:off x="695325" y="1989138"/>
            <a:ext cx="36607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登录后会出现认证自己姓名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的界面。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03F9D92-1598-47EC-B5C3-EB6CDAF93DB1}"/>
              </a:ext>
            </a:extLst>
          </p:cNvPr>
          <p:cNvSpPr txBox="1"/>
          <p:nvPr/>
        </p:nvSpPr>
        <p:spPr>
          <a:xfrm>
            <a:off x="695325" y="3459561"/>
            <a:ext cx="3660775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/>
              <a:t>2.</a:t>
            </a:r>
            <a:r>
              <a:rPr lang="zh-CN" altLang="zh-CN" sz="2400" dirty="0"/>
              <a:t>认证姓氏后需绑定手机号码等其他信息。</a:t>
            </a:r>
            <a:r>
              <a:rPr lang="zh-CN" altLang="zh-CN" sz="2400" dirty="0">
                <a:sym typeface="+mn-ea"/>
              </a:rPr>
              <a:t>（请绑定正常使用的手机和邮箱，以便接收通知和寻回密码）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39230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6536"/>
            <a:ext cx="12192000" cy="3431464"/>
          </a:xfrm>
          <a:custGeom>
            <a:avLst/>
            <a:gdLst>
              <a:gd name="connsiteX0" fmla="*/ 0 w 12192000"/>
              <a:gd name="connsiteY0" fmla="*/ 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0 h 3431464"/>
              <a:gd name="connsiteX0" fmla="*/ 0 w 12192000"/>
              <a:gd name="connsiteY0" fmla="*/ 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0 h 3431464"/>
              <a:gd name="connsiteX0" fmla="*/ 0 w 12192000"/>
              <a:gd name="connsiteY0" fmla="*/ 20320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203200 h 3431464"/>
              <a:gd name="connsiteX0" fmla="*/ 0 w 12192000"/>
              <a:gd name="connsiteY0" fmla="*/ 20320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203200 h 3431464"/>
              <a:gd name="connsiteX0" fmla="*/ 0 w 12192000"/>
              <a:gd name="connsiteY0" fmla="*/ 20320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203200 h 343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31464">
                <a:moveTo>
                  <a:pt x="0" y="203200"/>
                </a:moveTo>
                <a:cubicBezTo>
                  <a:pt x="2768600" y="2973614"/>
                  <a:pt x="8128000" y="0"/>
                  <a:pt x="12192000" y="0"/>
                </a:cubicBezTo>
                <a:lnTo>
                  <a:pt x="12192000" y="3431464"/>
                </a:lnTo>
                <a:lnTo>
                  <a:pt x="0" y="3431464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54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DAB979E-C135-4F36-9D0E-ED144E6441A4}"/>
              </a:ext>
            </a:extLst>
          </p:cNvPr>
          <p:cNvSpPr txBox="1"/>
          <p:nvPr/>
        </p:nvSpPr>
        <p:spPr>
          <a:xfrm>
            <a:off x="1145411" y="1564729"/>
            <a:ext cx="4636339" cy="5112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认证完成后会弹出课程确认信息框，点击</a:t>
            </a:r>
            <a:r>
              <a:rPr lang="en-US" altLang="zh-CN" sz="2800" dirty="0"/>
              <a:t>“</a:t>
            </a:r>
            <a:r>
              <a:rPr lang="zh-CN" altLang="en-US" sz="2800" dirty="0">
                <a:solidFill>
                  <a:srgbClr val="C00000"/>
                </a:solidFill>
              </a:rPr>
              <a:t>确认课程</a:t>
            </a:r>
            <a:r>
              <a:rPr lang="en-US" altLang="zh-CN" sz="2800" dirty="0"/>
              <a:t>”</a:t>
            </a:r>
            <a:r>
              <a:rPr lang="zh-CN" altLang="en-US" sz="2800" dirty="0"/>
              <a:t>即可完成报到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      </a:t>
            </a:r>
            <a:r>
              <a:rPr lang="zh-CN" altLang="zh-CN" sz="2800" dirty="0" smtClean="0"/>
              <a:t>（</a:t>
            </a:r>
            <a:r>
              <a:rPr lang="zh-CN" altLang="en-US" sz="2800" dirty="0"/>
              <a:t>页面出现所选课程时，一定要点击确认</a:t>
            </a:r>
            <a:r>
              <a:rPr lang="zh-CN" altLang="en-US" sz="2800" dirty="0" smtClean="0"/>
              <a:t>，如没有该提示页面，</a:t>
            </a:r>
            <a:r>
              <a:rPr lang="zh-CN" altLang="en-US" sz="2800" dirty="0"/>
              <a:t>需退出重新登录或</a:t>
            </a:r>
            <a:r>
              <a:rPr lang="zh-CN" altLang="en-US" sz="2800" dirty="0" smtClean="0"/>
              <a:t>者找在线人工客服询问并解决）</a:t>
            </a:r>
            <a:endParaRPr lang="zh-CN" altLang="en-US" sz="2800" dirty="0"/>
          </a:p>
          <a:p>
            <a:endParaRPr lang="zh-CN" altLang="en-US" sz="2800" dirty="0"/>
          </a:p>
        </p:txBody>
      </p:sp>
      <p:pic>
        <p:nvPicPr>
          <p:cNvPr id="5" name="图片 6" descr="QQ截图20170615181925">
            <a:extLst>
              <a:ext uri="{FF2B5EF4-FFF2-40B4-BE49-F238E27FC236}">
                <a16:creationId xmlns="" xmlns:a16="http://schemas.microsoft.com/office/drawing/2014/main" id="{6DFF1913-3B48-4D9F-8F4D-59E875DB8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5557" y="1474103"/>
            <a:ext cx="2791460" cy="49605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5952D21-A6C3-469F-B78A-927D65E5B2C3}"/>
              </a:ext>
            </a:extLst>
          </p:cNvPr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D922308-350D-461C-848A-B9F149F91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848" y="389102"/>
            <a:ext cx="3509066" cy="68550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78099" y="4809067"/>
            <a:ext cx="1625600" cy="63379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71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C62F58C-1A1E-4579-879F-490936575759}"/>
              </a:ext>
            </a:extLst>
          </p:cNvPr>
          <p:cNvSpPr txBox="1"/>
          <p:nvPr/>
        </p:nvSpPr>
        <p:spPr>
          <a:xfrm>
            <a:off x="618368" y="1194199"/>
            <a:ext cx="320554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使用手机号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学号及修改过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，如忘记密码，在登录页面点击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忘记密码”，通过短信找回密码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9051B7C-C1DB-44B2-960F-84107CF48519}"/>
              </a:ext>
            </a:extLst>
          </p:cNvPr>
          <p:cNvSpPr txBox="1"/>
          <p:nvPr/>
        </p:nvSpPr>
        <p:spPr>
          <a:xfrm>
            <a:off x="630463" y="4252496"/>
            <a:ext cx="343033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如初次认证时未绑定邮箱，可登录后在设置中绑定，以便接收通知和寻回密码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6ACEF0F-152C-4CAF-8B51-4F3CB79D30C9}"/>
              </a:ext>
            </a:extLst>
          </p:cNvPr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E0EC619-E1A2-4417-979D-246CB44F99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4814" y="1548191"/>
            <a:ext cx="3247390" cy="4850190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79BE200-C2B0-4C81-A215-52844D2DBE5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2738" y="1596572"/>
            <a:ext cx="3241040" cy="4862285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94743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D378548-B957-4C2A-B946-8D18F8499DD6}"/>
              </a:ext>
            </a:extLst>
          </p:cNvPr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82D9769-6A41-48A4-B679-D37D019A8E62}"/>
              </a:ext>
            </a:extLst>
          </p:cNvPr>
          <p:cNvSpPr txBox="1"/>
          <p:nvPr/>
        </p:nvSpPr>
        <p:spPr>
          <a:xfrm>
            <a:off x="1034221" y="2328664"/>
            <a:ext cx="5364161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登录后会显示所导入课程的选课列表，点击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即完成报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zh-CN" sz="2400" dirty="0"/>
              <a:t>（</a:t>
            </a:r>
            <a:r>
              <a:rPr lang="zh-CN" altLang="en-US" sz="2400" dirty="0"/>
              <a:t>页面出现所选课程时，一定要点击确认，如没有该提示页面，需退出重新登录或者找在线人工客服询问并解决）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847995" y="0"/>
            <a:ext cx="3898167" cy="7389150"/>
            <a:chOff x="6819900" y="1235770"/>
            <a:chExt cx="3898167" cy="7389150"/>
          </a:xfrm>
        </p:grpSpPr>
        <p:pic>
          <p:nvPicPr>
            <p:cNvPr id="6" name="图片 6" descr="QQ截图20170615181925">
              <a:extLst>
                <a:ext uri="{FF2B5EF4-FFF2-40B4-BE49-F238E27FC236}">
                  <a16:creationId xmlns="" xmlns:a16="http://schemas.microsoft.com/office/drawing/2014/main" id="{C4143F5A-7936-4625-8074-B4343B9074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337461" y="2418096"/>
              <a:ext cx="2978762" cy="50387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4D922308-350D-461C-848A-B9F149F91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00" y="1235770"/>
              <a:ext cx="3898167" cy="7389150"/>
            </a:xfrm>
            <a:prstGeom prst="rect">
              <a:avLst/>
            </a:prstGeom>
          </p:spPr>
        </p:pic>
      </p:grpSp>
      <p:sp>
        <p:nvSpPr>
          <p:cNvPr id="3" name="椭圆 2"/>
          <p:cNvSpPr/>
          <p:nvPr/>
        </p:nvSpPr>
        <p:spPr>
          <a:xfrm>
            <a:off x="-182562" y="6134100"/>
            <a:ext cx="990600" cy="9906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5762" y="5126201"/>
            <a:ext cx="67904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 smtClean="0"/>
              <a:t>Web</a:t>
            </a:r>
            <a:r>
              <a:rPr kumimoji="1" lang="zh-CN" altLang="en-US" sz="3200" dirty="0" smtClean="0"/>
              <a:t>端网址：</a:t>
            </a:r>
            <a:r>
              <a:rPr kumimoji="1" lang="en-US" altLang="zh-CN" sz="3200" dirty="0" smtClean="0">
                <a:solidFill>
                  <a:srgbClr val="000000"/>
                </a:solidFill>
                <a:hlinkClick r:id="rId4"/>
              </a:rPr>
              <a:t>www.zhihuishu.com</a:t>
            </a:r>
            <a:r>
              <a:rPr kumimoji="1" lang="en-US" altLang="zh-CN" sz="3200" dirty="0" smtClean="0">
                <a:solidFill>
                  <a:srgbClr val="000000"/>
                </a:solidFill>
              </a:rPr>
              <a:t> </a:t>
            </a:r>
            <a:r>
              <a:rPr kumimoji="1" lang="zh-CN" altLang="en-US" sz="3200" dirty="0" smtClean="0">
                <a:solidFill>
                  <a:srgbClr val="000000"/>
                </a:solidFill>
              </a:rPr>
              <a:t>，</a:t>
            </a:r>
            <a:endParaRPr kumimoji="1" lang="en-US" altLang="zh-CN" sz="3200" dirty="0" smtClean="0">
              <a:solidFill>
                <a:srgbClr val="000000"/>
              </a:solidFill>
            </a:endParaRPr>
          </a:p>
          <a:p>
            <a:r>
              <a:rPr kumimoji="1" lang="zh-CN" altLang="en-US" sz="3200" dirty="0" smtClean="0">
                <a:solidFill>
                  <a:srgbClr val="000000"/>
                </a:solidFill>
              </a:rPr>
              <a:t>操作与手机端一样</a:t>
            </a:r>
            <a:endParaRPr kumimoji="1" lang="zh-CN" alt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738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1092</Words>
  <Application>Microsoft Macintosh PowerPoint</Application>
  <PresentationFormat>自定义</PresentationFormat>
  <Paragraphs>156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PCOS</dc:creator>
  <cp:lastModifiedBy>yy fan</cp:lastModifiedBy>
  <cp:revision>341</cp:revision>
  <dcterms:created xsi:type="dcterms:W3CDTF">2018-02-27T07:30:45Z</dcterms:created>
  <dcterms:modified xsi:type="dcterms:W3CDTF">2018-03-11T14:36:35Z</dcterms:modified>
</cp:coreProperties>
</file>