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6"/>
  </p:notesMasterIdLst>
  <p:sldIdLst>
    <p:sldId id="461" r:id="rId3"/>
    <p:sldId id="459" r:id="rId4"/>
    <p:sldId id="465" r:id="rId5"/>
    <p:sldId id="460" r:id="rId7"/>
    <p:sldId id="308" r:id="rId8"/>
    <p:sldId id="329" r:id="rId9"/>
    <p:sldId id="309" r:id="rId10"/>
    <p:sldId id="464" r:id="rId11"/>
    <p:sldId id="462" r:id="rId12"/>
    <p:sldId id="463" r:id="rId13"/>
    <p:sldId id="466" r:id="rId14"/>
    <p:sldId id="330" r:id="rId15"/>
    <p:sldId id="310" r:id="rId16"/>
    <p:sldId id="471" r:id="rId17"/>
    <p:sldId id="470" r:id="rId18"/>
    <p:sldId id="468" r:id="rId19"/>
    <p:sldId id="469" r:id="rId20"/>
    <p:sldId id="473" r:id="rId21"/>
    <p:sldId id="472" r:id="rId22"/>
    <p:sldId id="311" r:id="rId23"/>
    <p:sldId id="312" r:id="rId24"/>
    <p:sldId id="314" r:id="rId25"/>
    <p:sldId id="315" r:id="rId26"/>
    <p:sldId id="316" r:id="rId27"/>
    <p:sldId id="317" r:id="rId28"/>
    <p:sldId id="474" r:id="rId29"/>
    <p:sldId id="475" r:id="rId30"/>
    <p:sldId id="291" r:id="rId31"/>
    <p:sldId id="476" r:id="rId32"/>
    <p:sldId id="477" r:id="rId33"/>
    <p:sldId id="261" r:id="rId34"/>
    <p:sldId id="302" r:id="rId35"/>
    <p:sldId id="360" r:id="rId36"/>
    <p:sldId id="364" r:id="rId37"/>
    <p:sldId id="361" r:id="rId38"/>
    <p:sldId id="365" r:id="rId39"/>
    <p:sldId id="367" r:id="rId40"/>
    <p:sldId id="369" r:id="rId41"/>
    <p:sldId id="366" r:id="rId42"/>
    <p:sldId id="374" r:id="rId43"/>
    <p:sldId id="375" r:id="rId44"/>
    <p:sldId id="376" r:id="rId45"/>
    <p:sldId id="377" r:id="rId46"/>
    <p:sldId id="378" r:id="rId47"/>
    <p:sldId id="379" r:id="rId48"/>
    <p:sldId id="372" r:id="rId49"/>
  </p:sldIdLst>
  <p:sldSz cx="12192000" cy="6858000"/>
  <p:notesSz cx="6858000" cy="9144000"/>
  <p:embeddedFontLst>
    <p:embeddedFont>
      <p:font typeface="方正清刻本悦宋简体" panose="02000000000000000000" pitchFamily="2" charset="-122"/>
      <p:regular r:id="rId54"/>
    </p:embeddedFont>
    <p:embeddedFont>
      <p:font typeface="Calibri" panose="020F0502020204030204" charset="0"/>
      <p:regular r:id="rId55"/>
      <p:bold r:id="rId56"/>
      <p:italic r:id="rId57"/>
      <p:boldItalic r:id="rId58"/>
    </p:embeddedFont>
    <p:embeddedFont>
      <p:font typeface="等线" panose="02010600030101010101" charset="-122"/>
      <p:regular r:id="rId59"/>
    </p:embeddedFont>
    <p:embeddedFont>
      <p:font typeface="微软雅黑 Light" panose="020B0502040204020203" pitchFamily="34" charset="-122"/>
      <p:regular r:id="rId60"/>
    </p:embeddedFont>
    <p:embeddedFont>
      <p:font typeface="黑体" panose="02010609060101010101" charset="-122"/>
      <p:regular r:id="rId61"/>
    </p:embeddedFont>
    <p:embeddedFont>
      <p:font typeface="Aharoni" panose="02010600030101010101" pitchFamily="2" charset="-79"/>
      <p:regular r:id="rId62"/>
      <p:bold r:id="rId63"/>
    </p:embeddedFont>
    <p:embeddedFont>
      <p:font typeface="微软雅黑" panose="020B0503020204020204" pitchFamily="34" charset="-122"/>
      <p:regular r:id="rId64"/>
    </p:embeddedFont>
    <p:embeddedFont>
      <p:font typeface="Arial Black" panose="020B0A04020102020204" charset="0"/>
      <p:bold r:id="rId6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en degel" initials="c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3E9E6"/>
    <a:srgbClr val="FC005D"/>
    <a:srgbClr val="FCCC54"/>
    <a:srgbClr val="330C9D"/>
    <a:srgbClr val="56C5C2"/>
    <a:srgbClr val="1A0B4B"/>
    <a:srgbClr val="270090"/>
    <a:srgbClr val="BFBFB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90" autoAdjust="0"/>
    <p:restoredTop sz="94660" autoAdjust="0"/>
  </p:normalViewPr>
  <p:slideViewPr>
    <p:cSldViewPr snapToGrid="0">
      <p:cViewPr>
        <p:scale>
          <a:sx n="100" d="100"/>
          <a:sy n="100" d="100"/>
        </p:scale>
        <p:origin x="-448" y="-248"/>
      </p:cViewPr>
      <p:guideLst>
        <p:guide orient="horz" pos="2069"/>
        <p:guide pos="3774"/>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font" Target="fonts/font12.fntdata"/><Relationship Id="rId64" Type="http://schemas.openxmlformats.org/officeDocument/2006/relationships/font" Target="fonts/font11.fntdata"/><Relationship Id="rId63" Type="http://schemas.openxmlformats.org/officeDocument/2006/relationships/font" Target="fonts/font10.fntdata"/><Relationship Id="rId62" Type="http://schemas.openxmlformats.org/officeDocument/2006/relationships/font" Target="fonts/font9.fntdata"/><Relationship Id="rId61" Type="http://schemas.openxmlformats.org/officeDocument/2006/relationships/font" Target="fonts/font8.fntdata"/><Relationship Id="rId60" Type="http://schemas.openxmlformats.org/officeDocument/2006/relationships/font" Target="fonts/font7.fntdata"/><Relationship Id="rId6" Type="http://schemas.openxmlformats.org/officeDocument/2006/relationships/notesMaster" Target="notesMasters/notesMaster1.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BFD021-6A73-488C-8B51-F22DABB8A54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CA0EB4-A529-4335-9B3E-020BB0F9FF7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F827A87-BF74-4CE0-9C24-5D8C79F462B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F827A87-BF74-4CE0-9C24-5D8C79F462B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52E618-65E0-4E42-A853-DA592595C8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F827A87-BF74-4CE0-9C24-5D8C79F462B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F827A87-BF74-4CE0-9C24-5D8C79F462B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A0EB4-A529-4335-9B3E-020BB0F9FF7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D89430-7B9A-447A-B98E-4BFADBD7E61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7814F9-BBE9-48E3-9C5C-39AEFA1A2946}" type="slidenum">
              <a:rPr lang="zh-CN" altLang="en-US" smtClean="0"/>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00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Behind the Scenes">
    <p:spTree>
      <p:nvGrpSpPr>
        <p:cNvPr id="1" name=""/>
        <p:cNvGrpSpPr/>
        <p:nvPr/>
      </p:nvGrpSpPr>
      <p:grpSpPr>
        <a:xfrm>
          <a:off x="0" y="0"/>
          <a:ext cx="0" cy="0"/>
          <a:chOff x="0" y="0"/>
          <a:chExt cx="0" cy="0"/>
        </a:xfrm>
      </p:grpSpPr>
      <p:sp>
        <p:nvSpPr>
          <p:cNvPr id="12" name="Picture Placeholder 17"/>
          <p:cNvSpPr>
            <a:spLocks noGrp="1"/>
          </p:cNvSpPr>
          <p:nvPr>
            <p:ph type="pic" sz="quarter" idx="14"/>
          </p:nvPr>
        </p:nvSpPr>
        <p:spPr>
          <a:xfrm>
            <a:off x="3713564" y="2773687"/>
            <a:ext cx="4702295" cy="2962484"/>
          </a:xfrm>
          <a:prstGeom prst="rect">
            <a:avLst/>
          </a:prstGeom>
        </p:spPr>
        <p:txBody>
          <a:bodyPr>
            <a:normAutofit/>
          </a:bodyPr>
          <a:lstStyle>
            <a:lvl1pPr marL="0" indent="0">
              <a:buNone/>
              <a:defRPr sz="1400">
                <a:solidFill>
                  <a:schemeClr val="tx1"/>
                </a:solidFill>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14:prism isInverted="1"/>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与副标题">
    <p:spTree>
      <p:nvGrpSpPr>
        <p:cNvPr id="1" name=""/>
        <p:cNvGrpSpPr/>
        <p:nvPr/>
      </p:nvGrpSpPr>
      <p:grpSpPr>
        <a:xfrm>
          <a:off x="0" y="0"/>
          <a:ext cx="0" cy="0"/>
          <a:chOff x="0" y="0"/>
          <a:chExt cx="0" cy="0"/>
        </a:xfrm>
      </p:grpSpPr>
      <p:sp>
        <p:nvSpPr>
          <p:cNvPr id="164" name="标题文本"/>
          <p:cNvSpPr txBox="1"/>
          <p:nvPr>
            <p:ph type="title" hasCustomPrompt="1"/>
          </p:nvPr>
        </p:nvSpPr>
        <p:spPr>
          <a:prstGeom prst="rect">
            <a:avLst/>
          </a:prstGeom>
        </p:spPr>
        <p:txBody>
          <a:bodyPr/>
          <a:lstStyle/>
          <a:p>
            <a:r>
              <a:t>标题文本</a:t>
            </a:r>
          </a:p>
        </p:txBody>
      </p:sp>
      <p:sp>
        <p:nvSpPr>
          <p:cNvPr id="165" name="正文级别 1…"/>
          <p:cNvSpPr txBox="1"/>
          <p:nvPr>
            <p:ph type="body" sz="quarter"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66"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15C82503-1DD5-4D3B-8F38-0B726672613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7E0968-658E-4433-9F28-E91697521A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5C82503-1DD5-4D3B-8F38-0B72667261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7E0968-658E-4433-9F28-E91697521A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6054C44-E25D-4C73-814B-4464E38C2B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476057-9B18-4B48-B0AF-51A1E5C43BB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54C44-E25D-4C73-814B-4464E38C2B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476057-9B18-4B48-B0AF-51A1E5C43BB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cxnSp>
        <p:nvCxnSpPr>
          <p:cNvPr id="11" name="直线连接符 6"/>
          <p:cNvCxnSpPr/>
          <p:nvPr/>
        </p:nvCxnSpPr>
        <p:spPr>
          <a:xfrm>
            <a:off x="5743574" y="3457576"/>
            <a:ext cx="5029088" cy="0"/>
          </a:xfrm>
          <a:prstGeom prst="line">
            <a:avLst/>
          </a:prstGeom>
          <a:ln>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89250" y="0"/>
            <a:ext cx="4198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2225449" y="2379437"/>
            <a:ext cx="1854654" cy="185465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p:cNvSpPr>
            <a:spLocks noGrp="1"/>
          </p:cNvSpPr>
          <p:nvPr>
            <p:ph type="title" hasCustomPrompt="1"/>
          </p:nvPr>
        </p:nvSpPr>
        <p:spPr>
          <a:xfrm>
            <a:off x="5743574" y="2339096"/>
            <a:ext cx="5029088" cy="1020987"/>
          </a:xfrm>
        </p:spPr>
        <p:txBody>
          <a:bodyPr anchor="b">
            <a:normAutofit/>
          </a:bodyPr>
          <a:lstStyle>
            <a:lvl1pPr>
              <a:lnSpc>
                <a:spcPct val="90000"/>
              </a:lnSpc>
              <a:defRPr sz="4400">
                <a:solidFill>
                  <a:schemeClr val="tx2"/>
                </a:solidFill>
              </a:defRPr>
            </a:lvl1pPr>
          </a:lstStyle>
          <a:p>
            <a:r>
              <a:rPr lang="zh-CN" altLang="en-US" dirty="0"/>
              <a:t>单击此处编辑标题</a:t>
            </a:r>
            <a:endParaRPr lang="zh-CN" altLang="en-US" dirty="0"/>
          </a:p>
        </p:txBody>
      </p:sp>
      <p:sp>
        <p:nvSpPr>
          <p:cNvPr id="3" name="文本占位符 2"/>
          <p:cNvSpPr>
            <a:spLocks noGrp="1"/>
          </p:cNvSpPr>
          <p:nvPr>
            <p:ph type="body" idx="1"/>
          </p:nvPr>
        </p:nvSpPr>
        <p:spPr>
          <a:xfrm>
            <a:off x="5743574" y="3574946"/>
            <a:ext cx="5029088" cy="459169"/>
          </a:xfrm>
        </p:spPr>
        <p:txBody>
          <a:bodyPr>
            <a:normAutofit/>
          </a:bodyPr>
          <a:lstStyle>
            <a:lvl1pPr marL="0" indent="0">
              <a:lnSpc>
                <a:spcPct val="90000"/>
              </a:lnSpc>
              <a:buNone/>
              <a:defRPr sz="16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D89430-7B9A-447A-B98E-4BFADBD7E61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7814F9-BBE9-48E3-9C5C-39AEFA1A294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8.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xml"/><Relationship Id="rId3" Type="http://schemas.openxmlformats.org/officeDocument/2006/relationships/image" Target="../media/image1.svg"/><Relationship Id="rId2" Type="http://schemas.openxmlformats.org/officeDocument/2006/relationships/image" Target="../media/image22.png"/><Relationship Id="rId1"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image" Target="../media/image23.jpe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15.xml"/><Relationship Id="rId5" Type="http://schemas.openxmlformats.org/officeDocument/2006/relationships/image" Target="../media/image26.png"/><Relationship Id="rId4" Type="http://schemas.openxmlformats.org/officeDocument/2006/relationships/tags" Target="../tags/tag14.xml"/><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5.pn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8.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png"/><Relationship Id="rId1" Type="http://schemas.openxmlformats.org/officeDocument/2006/relationships/image" Target="../media/image34.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0.xml"/><Relationship Id="rId2" Type="http://schemas.openxmlformats.org/officeDocument/2006/relationships/image" Target="../media/image37.jpeg"/><Relationship Id="rId1" Type="http://schemas.openxmlformats.org/officeDocument/2006/relationships/image" Target="../media/image36.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9.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1.jpeg"/><Relationship Id="rId1"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3.png"/><Relationship Id="rId1" Type="http://schemas.openxmlformats.org/officeDocument/2006/relationships/image" Target="../media/image4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8.xml"/><Relationship Id="rId4" Type="http://schemas.openxmlformats.org/officeDocument/2006/relationships/tags" Target="../tags/tag24.xml"/><Relationship Id="rId3" Type="http://schemas.openxmlformats.org/officeDocument/2006/relationships/image" Target="../media/image5.png"/><Relationship Id="rId2" Type="http://schemas.openxmlformats.org/officeDocument/2006/relationships/tags" Target="../tags/tag23.xml"/><Relationship Id="rId1" Type="http://schemas.openxmlformats.org/officeDocument/2006/relationships/tags" Target="../tags/tag2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8.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6.xml"/><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notesSlide" Target="../notesSlides/notesSlide8.xml"/><Relationship Id="rId11" Type="http://schemas.openxmlformats.org/officeDocument/2006/relationships/slideLayout" Target="../slideLayouts/slideLayout1.xml"/><Relationship Id="rId10" Type="http://schemas.openxmlformats.org/officeDocument/2006/relationships/image" Target="../media/image46.png"/><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image" Target="../media/image4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8.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48.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6.png"/><Relationship Id="rId1"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7.png"/><Relationship Id="rId1" Type="http://schemas.openxmlformats.org/officeDocument/2006/relationships/image" Target="../media/image48.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9.xml"/><Relationship Id="rId4" Type="http://schemas.openxmlformats.org/officeDocument/2006/relationships/image" Target="../media/image62.png"/><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48.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3.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6.png"/><Relationship Id="rId1" Type="http://schemas.openxmlformats.org/officeDocument/2006/relationships/image" Target="../media/image65.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7.png"/></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hyperlink" Target="http://www.zhihuishu.com/supportService/page/stu/index.html" TargetMode="External"/><Relationship Id="rId4" Type="http://schemas.openxmlformats.org/officeDocument/2006/relationships/image" Target="../media/image71.png"/><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68.pn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5.jpe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srcRect t="22222" b="2778"/>
          <a:stretch>
            <a:fillRect/>
          </a:stretch>
        </p:blipFill>
        <p:spPr>
          <a:xfrm>
            <a:off x="0" y="0"/>
            <a:ext cx="12192000" cy="6858000"/>
          </a:xfrm>
          <a:prstGeom prst="rect">
            <a:avLst/>
          </a:prstGeom>
        </p:spPr>
      </p:pic>
      <p:sp>
        <p:nvSpPr>
          <p:cNvPr id="8" name="矩形 7"/>
          <p:cNvSpPr/>
          <p:nvPr/>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146300" y="3550920"/>
            <a:ext cx="8051800" cy="0"/>
          </a:xfrm>
          <a:prstGeom prst="line">
            <a:avLst/>
          </a:prstGeom>
          <a:ln w="9525">
            <a:gradFill flip="none" rotWithShape="1">
              <a:gsLst>
                <a:gs pos="4000">
                  <a:schemeClr val="bg1">
                    <a:alpha val="0"/>
                  </a:schemeClr>
                </a:gs>
                <a:gs pos="35000">
                  <a:schemeClr val="bg1"/>
                </a:gs>
                <a:gs pos="67000">
                  <a:schemeClr val="bg1"/>
                </a:gs>
                <a:gs pos="95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501775" y="2228850"/>
            <a:ext cx="9566910" cy="1322070"/>
          </a:xfrm>
          <a:prstGeom prst="rect">
            <a:avLst/>
          </a:prstGeom>
          <a:noFill/>
          <a:effectLst>
            <a:outerShdw blurRad="63500" sx="102000" sy="102000" algn="ctr"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outerShdw blurRad="63500" sx="102000" sy="102000" algn="ctr" rotWithShape="0">
                    <a:prstClr val="black">
                      <a:alpha val="40000"/>
                    </a:prstClr>
                  </a:outerShdw>
                </a:effectLst>
                <a:uLnTx/>
                <a:uFillTx/>
                <a:latin typeface="方正清刻本悦宋简体" panose="02000000000000000000" pitchFamily="2" charset="-122"/>
                <a:ea typeface="方正清刻本悦宋简体" panose="02000000000000000000" pitchFamily="2" charset="-122"/>
              </a:rPr>
              <a:t>智慧树在线共享课程</a:t>
            </a:r>
            <a:endParaRPr kumimoji="0" lang="zh-CN" altLang="en-US" sz="8000" b="0" i="0" u="none" strike="noStrike" kern="1200" cap="none" spc="0" normalizeH="0" baseline="0" noProof="0" dirty="0">
              <a:ln>
                <a:noFill/>
              </a:ln>
              <a:solidFill>
                <a:prstClr val="white"/>
              </a:solidFill>
              <a:effectLst>
                <a:outerShdw blurRad="63500" sx="102000" sy="102000" algn="ctr" rotWithShape="0">
                  <a:prstClr val="black">
                    <a:alpha val="40000"/>
                  </a:prstClr>
                </a:outerShdw>
              </a:effectLst>
              <a:uLnTx/>
              <a:uFillTx/>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1934210" y="3646170"/>
            <a:ext cx="7825740" cy="3067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30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Z  H  I    H  U  I    S  H  U   Z A I  X I A N  G O N G  X I A N G  K E</a:t>
            </a:r>
            <a:endParaRPr kumimoji="0" lang="zh-CN" altLang="en-US" sz="1400" b="0" i="0" u="none" strike="noStrike" kern="1200" cap="none" spc="30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9" name="矩形 8"/>
          <p:cNvSpPr/>
          <p:nvPr/>
        </p:nvSpPr>
        <p:spPr>
          <a:xfrm>
            <a:off x="0" y="2013585"/>
            <a:ext cx="12191365" cy="2219325"/>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52639" y="243841"/>
            <a:ext cx="1902344" cy="483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022125" y="3151141"/>
            <a:ext cx="5364161" cy="1529715"/>
          </a:xfrm>
          <a:prstGeom prst="rect">
            <a:avLst/>
          </a:prstGeom>
          <a:noFill/>
        </p:spPr>
        <p:txBody>
          <a:bodyPr wrap="square" rtlCol="0">
            <a:spAutoFit/>
          </a:bodyPr>
          <a:lstStyle/>
          <a:p>
            <a:pPr>
              <a:lnSpc>
                <a:spcPct val="130000"/>
              </a:lnSpc>
            </a:pPr>
            <a:r>
              <a:rPr lang="zh-CN" altLang="zh-CN" sz="2400" dirty="0">
                <a:solidFill>
                  <a:schemeClr val="tx1"/>
                </a:solidFill>
                <a:latin typeface="微软雅黑" panose="020B0503020204020204" pitchFamily="34" charset="-122"/>
                <a:ea typeface="微软雅黑" panose="020B0503020204020204" pitchFamily="34" charset="-122"/>
              </a:rPr>
              <a:t>登录后会显示所导入课程的选课列表，点击</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rPr>
              <a:t>确认</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rPr>
              <a:t>即完成报到</a:t>
            </a:r>
            <a:endParaRPr lang="zh-CN" altLang="zh-CN" sz="2400" dirty="0">
              <a:solidFill>
                <a:schemeClr val="tx1"/>
              </a:solidFill>
              <a:latin typeface="微软雅黑" panose="020B0503020204020204" pitchFamily="34" charset="-122"/>
              <a:ea typeface="微软雅黑" panose="020B0503020204020204" pitchFamily="34" charset="-122"/>
            </a:endParaRPr>
          </a:p>
          <a:p>
            <a:pPr>
              <a:lnSpc>
                <a:spcPct val="130000"/>
              </a:lnSpc>
            </a:pP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731635" y="286445"/>
            <a:ext cx="3898167" cy="7389150"/>
            <a:chOff x="6819900" y="1235770"/>
            <a:chExt cx="3898167" cy="7389150"/>
          </a:xfrm>
        </p:grpSpPr>
        <p:pic>
          <p:nvPicPr>
            <p:cNvPr id="6" name="图片 6" descr="QQ截图2017061518192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7337461" y="2418096"/>
              <a:ext cx="2978762" cy="503872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9900" y="1235770"/>
              <a:ext cx="3898167" cy="7389150"/>
            </a:xfrm>
            <a:prstGeom prst="rect">
              <a:avLst/>
            </a:prstGeom>
          </p:spPr>
        </p:pic>
      </p:grpSp>
      <p:sp>
        <p:nvSpPr>
          <p:cNvPr id="3" name="椭圆 2"/>
          <p:cNvSpPr/>
          <p:nvPr/>
        </p:nvSpPr>
        <p:spPr>
          <a:xfrm>
            <a:off x="-182562" y="6134100"/>
            <a:ext cx="990600" cy="990600"/>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V="1">
            <a:off x="8063230" y="4908550"/>
            <a:ext cx="1350010" cy="539115"/>
          </a:xfrm>
          <a:prstGeom prst="rect">
            <a:avLst/>
          </a:prstGeom>
          <a:noFill/>
          <a:ln w="38100">
            <a:solidFill>
              <a:srgbClr val="FF0000"/>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
        <p:nvSpPr>
          <p:cNvPr id="9" name="文本框 5"/>
          <p:cNvSpPr txBox="1"/>
          <p:nvPr/>
        </p:nvSpPr>
        <p:spPr>
          <a:xfrm>
            <a:off x="186690" y="286385"/>
            <a:ext cx="6669405" cy="751840"/>
          </a:xfrm>
          <a:prstGeom prst="rect">
            <a:avLst/>
          </a:prstGeom>
          <a:noFill/>
        </p:spPr>
        <p:txBody>
          <a:bodyPr wrap="square" lIns="91386" tIns="45710" rIns="91386" bIns="45710" rtlCol="0">
            <a:spAutoFit/>
          </a:bodyPr>
          <a:p>
            <a:pPr algn="ctr" defTabSz="913130" fontAlgn="base">
              <a:spcBef>
                <a:spcPct val="0"/>
              </a:spcBef>
              <a:spcAft>
                <a:spcPct val="0"/>
              </a:spcAft>
            </a:pPr>
            <a:r>
              <a:rPr lang="en-US"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1.3</a:t>
            </a:r>
            <a:r>
              <a:rPr lang="zh-CN" altLang="en-US"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老生</a:t>
            </a:r>
            <a:r>
              <a:rPr lang="en-US"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APP</a:t>
            </a:r>
            <a:r>
              <a:rPr lang="zh-CN"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端登录</a:t>
            </a:r>
            <a:endParaRPr lang="zh-CN"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p:txBody>
          <a:bodyPr lIns="90000" tIns="46800" rIns="90000" bIns="46800">
            <a:normAutofit/>
          </a:bodyPr>
          <a:lstStyle/>
          <a:p>
            <a:r>
              <a:rPr lang="en-US" altLang="zh-CN"/>
              <a:t>2.</a:t>
            </a:r>
            <a:r>
              <a:rPr lang="zh-CN" altLang="en-US"/>
              <a:t>如何学习</a:t>
            </a:r>
            <a:endParaRPr lang="zh-CN" altLang="zh-CN"/>
          </a:p>
        </p:txBody>
      </p:sp>
      <p:sp>
        <p:nvSpPr>
          <p:cNvPr id="9" name="文本占位符 8"/>
          <p:cNvSpPr>
            <a:spLocks noGrp="1"/>
          </p:cNvSpPr>
          <p:nvPr>
            <p:ph type="body" idx="1"/>
            <p:custDataLst>
              <p:tags r:id="rId2"/>
            </p:custDataLst>
          </p:nvPr>
        </p:nvSpPr>
        <p:spPr>
          <a:xfrm>
            <a:off x="5743575" y="3575050"/>
            <a:ext cx="6365240" cy="459105"/>
          </a:xfrm>
        </p:spPr>
        <p:txBody>
          <a:bodyPr lIns="90000" tIns="46800" rIns="90000" bIns="46800">
            <a:noAutofit/>
          </a:bodyPr>
          <a:lstStyle/>
          <a:p>
            <a:r>
              <a:rPr lang="en-US" altLang="zh-CN" sz="1700"/>
              <a:t>2.1</a:t>
            </a:r>
            <a:r>
              <a:rPr lang="zh-CN" altLang="en-US" sz="1700"/>
              <a:t>视频学习     </a:t>
            </a:r>
            <a:r>
              <a:rPr lang="en-US" altLang="zh-CN" sz="1700"/>
              <a:t>2.2</a:t>
            </a:r>
            <a:r>
              <a:rPr lang="zh-CN" altLang="en-US" sz="1700"/>
              <a:t>见面课  </a:t>
            </a:r>
            <a:r>
              <a:rPr lang="zh-CN" altLang="en-US" sz="1700">
                <a:sym typeface="+mn-ea"/>
              </a:rPr>
              <a:t> </a:t>
            </a:r>
            <a:r>
              <a:rPr lang="en-US" altLang="zh-CN" sz="1700">
                <a:sym typeface="+mn-ea"/>
              </a:rPr>
              <a:t>2.3</a:t>
            </a:r>
            <a:r>
              <a:rPr lang="zh-CN" altLang="en-US" sz="1700">
                <a:sym typeface="+mn-ea"/>
              </a:rPr>
              <a:t>章节测试</a:t>
            </a:r>
            <a:endParaRPr lang="zh-CN" altLang="en-US" sz="1700">
              <a:sym typeface="+mn-ea"/>
            </a:endParaRPr>
          </a:p>
        </p:txBody>
      </p:sp>
      <p:sp>
        <p:nvSpPr>
          <p:cNvPr id="10" name="文本框 9"/>
          <p:cNvSpPr txBox="1"/>
          <p:nvPr>
            <p:custDataLst>
              <p:tags r:id="rId3"/>
            </p:custDataLst>
          </p:nvPr>
        </p:nvSpPr>
        <p:spPr>
          <a:xfrm>
            <a:off x="2218765" y="2536337"/>
            <a:ext cx="1828800" cy="1569660"/>
          </a:xfrm>
          <a:prstGeom prst="rect">
            <a:avLst/>
          </a:prstGeom>
          <a:noFill/>
        </p:spPr>
        <p:txBody>
          <a:bodyPr wrap="square" lIns="90000" tIns="46800" rIns="90000" bIns="46800" rtlCol="0" anchor="ctr" anchorCtr="0">
            <a:normAutofit/>
          </a:bodyPr>
          <a:lstStyle/>
          <a:p>
            <a:pPr algn="ctr"/>
            <a:r>
              <a:rPr lang="en-US" altLang="zh-CN" sz="4800" b="1">
                <a:solidFill>
                  <a:schemeClr val="bg1"/>
                </a:solidFill>
              </a:rPr>
              <a:t>PART</a:t>
            </a:r>
            <a:endParaRPr lang="en-US" altLang="zh-CN" sz="4800" b="1">
              <a:solidFill>
                <a:schemeClr val="bg1"/>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0"/>
          <p:cNvSpPr>
            <a:spLocks noChangeArrowheads="1"/>
          </p:cNvSpPr>
          <p:nvPr/>
        </p:nvSpPr>
        <p:spPr bwMode="auto">
          <a:xfrm>
            <a:off x="317500" y="55245"/>
            <a:ext cx="11557000" cy="6832600"/>
          </a:xfrm>
          <a:prstGeom prst="rect">
            <a:avLst/>
          </a:prstGeom>
          <a:solidFill>
            <a:schemeClr val="bg1"/>
          </a:solidFill>
          <a:ln>
            <a:noFill/>
          </a:ln>
        </p:spPr>
        <p:txBody>
          <a:bodyPr lIns="91424" tIns="45718" rIns="91424" bIns="45718" anchor="ctr"/>
          <a:lstStyle/>
          <a:p>
            <a:pPr algn="ctr" fontAlgn="base">
              <a:spcBef>
                <a:spcPct val="0"/>
              </a:spcBef>
              <a:spcAft>
                <a:spcPct val="0"/>
              </a:spcAft>
              <a:buFont typeface="Arial" panose="020B0604020202020204" pitchFamily="34" charset="0"/>
              <a:buNone/>
            </a:pPr>
            <a:endParaRPr lang="zh-CN" altLang="zh-CN">
              <a:solidFill>
                <a:srgbClr val="FFFFFF"/>
              </a:solidFill>
              <a:cs typeface="+mn-ea"/>
              <a:sym typeface="+mn-lt"/>
            </a:endParaRPr>
          </a:p>
        </p:txBody>
      </p:sp>
      <p:cxnSp>
        <p:nvCxnSpPr>
          <p:cNvPr id="3" name="直接连接符 2"/>
          <p:cNvCxnSpPr/>
          <p:nvPr/>
        </p:nvCxnSpPr>
        <p:spPr>
          <a:xfrm>
            <a:off x="6845301" y="1119147"/>
            <a:ext cx="0" cy="470535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 name="文本框 5"/>
          <p:cNvSpPr txBox="1"/>
          <p:nvPr/>
        </p:nvSpPr>
        <p:spPr>
          <a:xfrm>
            <a:off x="7324512" y="667326"/>
            <a:ext cx="4410301" cy="751840"/>
          </a:xfrm>
          <a:prstGeom prst="rect">
            <a:avLst/>
          </a:prstGeom>
          <a:noFill/>
        </p:spPr>
        <p:txBody>
          <a:bodyPr wrap="square" lIns="91386" tIns="45710" rIns="91386" bIns="45710" rtlCol="0">
            <a:spAutoFit/>
          </a:bodyPr>
          <a:lstStyle/>
          <a:p>
            <a:pPr lvl="0"/>
            <a:r>
              <a:rPr lang="en-US" altLang="zh-CN" sz="4300" b="1" dirty="0">
                <a:solidFill>
                  <a:srgbClr val="B83D68"/>
                </a:solidFill>
                <a:cs typeface="+mn-ea"/>
                <a:sym typeface="+mn-lt"/>
              </a:rPr>
              <a:t>  </a:t>
            </a:r>
            <a:r>
              <a:rPr lang="en-US"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2.1</a:t>
            </a:r>
            <a:r>
              <a:rPr lang="zh-CN" altLang="en-US"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如何学习</a:t>
            </a:r>
            <a:endParaRPr lang="zh-CN" altLang="en-US" sz="4300" b="1" dirty="0">
              <a:solidFill>
                <a:srgbClr val="B83D68"/>
              </a:solidFill>
              <a:latin typeface="微软雅黑" panose="020B0503020204020204" pitchFamily="34" charset="-122"/>
              <a:ea typeface="微软雅黑" panose="020B0503020204020204" pitchFamily="34" charset="-122"/>
              <a:cs typeface="+mn-ea"/>
              <a:sym typeface="+mn-lt"/>
            </a:endParaRPr>
          </a:p>
        </p:txBody>
      </p:sp>
      <p:sp>
        <p:nvSpPr>
          <p:cNvPr id="5" name="Lorem Ipsum"/>
          <p:cNvSpPr/>
          <p:nvPr/>
        </p:nvSpPr>
        <p:spPr bwMode="auto">
          <a:xfrm>
            <a:off x="7198158" y="2066295"/>
            <a:ext cx="4308687" cy="2911475"/>
          </a:xfrm>
          <a:prstGeom prst="rect">
            <a:avLst/>
          </a:prstGeom>
          <a:noFill/>
          <a:ln w="635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71962" tIns="32393" rIns="71962" bIns="32393"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base">
              <a:spcBef>
                <a:spcPct val="0"/>
              </a:spcBef>
              <a:spcAft>
                <a:spcPts val="600"/>
              </a:spcAft>
            </a:pPr>
            <a:r>
              <a:rPr lang="zh-CN" altLang="en-US" b="1" dirty="0" smtClean="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在线学习：</a:t>
            </a:r>
            <a:endParaRPr lang="zh-CN" altLang="en-US" b="1" dirty="0">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a:p>
            <a:r>
              <a:rPr lang="zh-CN" altLang="zh-CN" b="1" dirty="0">
                <a:solidFill>
                  <a:srgbClr val="FF0000"/>
                </a:solidFill>
              </a:rPr>
              <a:t>【最近学习】</a:t>
            </a:r>
            <a:r>
              <a:rPr lang="zh-CN" altLang="zh-CN" dirty="0">
                <a:solidFill>
                  <a:schemeClr val="tx1"/>
                </a:solidFill>
              </a:rPr>
              <a:t>中可查看到本学期已经导入并确认的课程。</a:t>
            </a:r>
            <a:endParaRPr lang="zh-CN" altLang="zh-CN" dirty="0">
              <a:solidFill>
                <a:schemeClr val="tx1"/>
              </a:solidFill>
            </a:endParaRPr>
          </a:p>
          <a:p>
            <a:endParaRPr lang="zh-CN" altLang="zh-CN" dirty="0">
              <a:solidFill>
                <a:schemeClr val="tx1"/>
              </a:solidFill>
            </a:endParaRPr>
          </a:p>
          <a:p>
            <a:r>
              <a:rPr lang="zh-CN" altLang="zh-CN" dirty="0">
                <a:solidFill>
                  <a:schemeClr val="tx1"/>
                </a:solidFill>
              </a:rPr>
              <a:t>课程包含</a:t>
            </a:r>
            <a:r>
              <a:rPr lang="zh-CN" altLang="zh-CN" b="1" dirty="0">
                <a:solidFill>
                  <a:srgbClr val="FF0000"/>
                </a:solidFill>
              </a:rPr>
              <a:t>当前进度</a:t>
            </a:r>
            <a:r>
              <a:rPr lang="zh-CN" altLang="zh-CN" dirty="0">
                <a:solidFill>
                  <a:schemeClr val="tx1"/>
                </a:solidFill>
              </a:rPr>
              <a:t>、</a:t>
            </a:r>
            <a:r>
              <a:rPr lang="zh-CN" altLang="zh-CN" b="1" dirty="0">
                <a:solidFill>
                  <a:srgbClr val="FF0000"/>
                </a:solidFill>
              </a:rPr>
              <a:t>【作业考试】</a:t>
            </a:r>
            <a:r>
              <a:rPr lang="zh-CN" altLang="zh-CN" dirty="0">
                <a:solidFill>
                  <a:schemeClr val="tx1"/>
                </a:solidFill>
              </a:rPr>
              <a:t>入口、</a:t>
            </a:r>
            <a:r>
              <a:rPr lang="zh-CN" altLang="zh-CN" b="1" dirty="0">
                <a:solidFill>
                  <a:srgbClr val="FF0000"/>
                </a:solidFill>
              </a:rPr>
              <a:t>【成绩分析】</a:t>
            </a:r>
            <a:r>
              <a:rPr lang="zh-CN" altLang="zh-CN" dirty="0">
                <a:solidFill>
                  <a:schemeClr val="tx1"/>
                </a:solidFill>
              </a:rPr>
              <a:t>入口。</a:t>
            </a:r>
            <a:r>
              <a:rPr lang="zh-CN" altLang="zh-CN" dirty="0">
                <a:solidFill>
                  <a:schemeClr val="tx1"/>
                </a:solidFill>
                <a:sym typeface="+mn-ea"/>
              </a:rPr>
              <a:t>点击视频播放按钮可进入教程。</a:t>
            </a:r>
            <a:endParaRPr lang="zh-CN" altLang="zh-CN" dirty="0">
              <a:solidFill>
                <a:schemeClr val="tx1"/>
              </a:solidFill>
              <a:sym typeface="+mn-ea"/>
            </a:endParaRPr>
          </a:p>
          <a:p>
            <a:r>
              <a:rPr lang="en-US" altLang="zh-CN" dirty="0" smtClean="0">
                <a:solidFill>
                  <a:schemeClr val="tx1"/>
                </a:solidFill>
              </a:rPr>
              <a:t> </a:t>
            </a:r>
            <a:endParaRPr lang="en-US" altLang="zh-CN" dirty="0" smtClean="0">
              <a:solidFill>
                <a:schemeClr val="tx1"/>
              </a:solidFill>
            </a:endParaRPr>
          </a:p>
          <a:p>
            <a:r>
              <a:rPr lang="zh-CN" altLang="en-US" dirty="0" smtClean="0">
                <a:solidFill>
                  <a:srgbClr val="3366FF"/>
                </a:solidFill>
              </a:rPr>
              <a:t>注：</a:t>
            </a:r>
            <a:r>
              <a:rPr lang="zh-CN" altLang="zh-CN" dirty="0" smtClean="0">
                <a:solidFill>
                  <a:srgbClr val="3366FF"/>
                </a:solidFill>
              </a:rPr>
              <a:t>当前进度</a:t>
            </a:r>
            <a:r>
              <a:rPr lang="en-US" altLang="zh-CN" dirty="0">
                <a:solidFill>
                  <a:srgbClr val="3366FF"/>
                </a:solidFill>
              </a:rPr>
              <a:t>=</a:t>
            </a:r>
            <a:r>
              <a:rPr lang="zh-CN" altLang="zh-CN" dirty="0">
                <a:solidFill>
                  <a:srgbClr val="3366FF"/>
                </a:solidFill>
              </a:rPr>
              <a:t>（看完的视频数</a:t>
            </a:r>
            <a:r>
              <a:rPr lang="en-US" altLang="zh-CN" dirty="0">
                <a:solidFill>
                  <a:srgbClr val="3366FF"/>
                </a:solidFill>
              </a:rPr>
              <a:t>+</a:t>
            </a:r>
            <a:r>
              <a:rPr lang="zh-CN" altLang="zh-CN" dirty="0">
                <a:solidFill>
                  <a:srgbClr val="3366FF"/>
                </a:solidFill>
              </a:rPr>
              <a:t>做完的章测试数）</a:t>
            </a:r>
            <a:r>
              <a:rPr lang="en-US" altLang="zh-CN" dirty="0">
                <a:solidFill>
                  <a:srgbClr val="3366FF"/>
                </a:solidFill>
              </a:rPr>
              <a:t>/</a:t>
            </a:r>
            <a:r>
              <a:rPr lang="zh-CN" altLang="zh-CN" dirty="0">
                <a:solidFill>
                  <a:srgbClr val="3366FF"/>
                </a:solidFill>
              </a:rPr>
              <a:t>（总的视频数</a:t>
            </a:r>
            <a:r>
              <a:rPr lang="en-US" altLang="zh-CN" dirty="0">
                <a:solidFill>
                  <a:srgbClr val="3366FF"/>
                </a:solidFill>
              </a:rPr>
              <a:t>+</a:t>
            </a:r>
            <a:r>
              <a:rPr lang="zh-CN" altLang="zh-CN" dirty="0">
                <a:solidFill>
                  <a:srgbClr val="3366FF"/>
                </a:solidFill>
              </a:rPr>
              <a:t>总的章测试数）</a:t>
            </a:r>
            <a:r>
              <a:rPr lang="zh-CN" altLang="zh-CN" dirty="0">
                <a:solidFill>
                  <a:schemeClr val="tx1"/>
                </a:solidFill>
              </a:rPr>
              <a:t>。</a:t>
            </a:r>
            <a:endParaRPr lang="zh-CN" altLang="zh-CN" dirty="0">
              <a:solidFill>
                <a:schemeClr val="tx1"/>
              </a:solidFill>
            </a:endParaRPr>
          </a:p>
        </p:txBody>
      </p:sp>
      <p:pic>
        <p:nvPicPr>
          <p:cNvPr id="2" name="图片 1" descr="8383ac28aacbe8cb110d54f3e3894dc"/>
          <p:cNvPicPr>
            <a:picLocks noChangeAspect="1"/>
          </p:cNvPicPr>
          <p:nvPr/>
        </p:nvPicPr>
        <p:blipFill>
          <a:blip r:embed="rId1"/>
          <a:stretch>
            <a:fillRect/>
          </a:stretch>
        </p:blipFill>
        <p:spPr>
          <a:xfrm>
            <a:off x="1210310" y="144145"/>
            <a:ext cx="4322445" cy="6569710"/>
          </a:xfrm>
          <a:prstGeom prst="rect">
            <a:avLst/>
          </a:prstGeom>
        </p:spPr>
      </p:pic>
      <p:sp>
        <p:nvSpPr>
          <p:cNvPr id="6" name="文本框 5"/>
          <p:cNvSpPr txBox="1"/>
          <p:nvPr/>
        </p:nvSpPr>
        <p:spPr>
          <a:xfrm>
            <a:off x="7010400" y="4977765"/>
            <a:ext cx="5038725" cy="1568450"/>
          </a:xfrm>
          <a:prstGeom prst="rect">
            <a:avLst/>
          </a:prstGeom>
          <a:noFill/>
        </p:spPr>
        <p:txBody>
          <a:bodyPr wrap="square" rtlCol="0">
            <a:spAutoFit/>
          </a:bodyPr>
          <a:p>
            <a:r>
              <a:rPr lang="zh-CN" altLang="en-US" sz="2400" b="1">
                <a:solidFill>
                  <a:srgbClr val="FF0000"/>
                </a:solidFill>
              </a:rPr>
              <a:t>一定要学习</a:t>
            </a:r>
            <a:r>
              <a:rPr lang="en-US" altLang="zh-CN" sz="2400" b="1">
                <a:solidFill>
                  <a:srgbClr val="FF0000"/>
                </a:solidFill>
              </a:rPr>
              <a:t>“</a:t>
            </a:r>
            <a:r>
              <a:rPr lang="zh-CN" altLang="en-US" sz="2400" b="1">
                <a:solidFill>
                  <a:srgbClr val="FF0000"/>
                </a:solidFill>
              </a:rPr>
              <a:t>学分课</a:t>
            </a:r>
            <a:r>
              <a:rPr lang="en-US" altLang="zh-CN" sz="2400" b="1">
                <a:solidFill>
                  <a:srgbClr val="FF0000"/>
                </a:solidFill>
              </a:rPr>
              <a:t>”</a:t>
            </a:r>
            <a:r>
              <a:rPr lang="zh-CN" altLang="en-US" sz="2400" b="1">
                <a:solidFill>
                  <a:srgbClr val="FF0000"/>
                </a:solidFill>
              </a:rPr>
              <a:t>！！！不要自己所搜课程！！！自己搜索出的课程是</a:t>
            </a:r>
            <a:r>
              <a:rPr lang="en-US" altLang="zh-CN" sz="2400" b="1">
                <a:solidFill>
                  <a:srgbClr val="FF0000"/>
                </a:solidFill>
              </a:rPr>
              <a:t>“</a:t>
            </a:r>
            <a:r>
              <a:rPr lang="zh-CN" altLang="en-US" sz="2400" b="1">
                <a:solidFill>
                  <a:srgbClr val="FF0000"/>
                </a:solidFill>
              </a:rPr>
              <a:t>公开课</a:t>
            </a:r>
            <a:r>
              <a:rPr lang="en-US" altLang="zh-CN" sz="2400" b="1">
                <a:solidFill>
                  <a:srgbClr val="FF0000"/>
                </a:solidFill>
              </a:rPr>
              <a:t>”</a:t>
            </a:r>
            <a:r>
              <a:rPr lang="zh-CN" altLang="en-US" sz="2400" b="1">
                <a:solidFill>
                  <a:srgbClr val="FF0000"/>
                </a:solidFill>
              </a:rPr>
              <a:t>或</a:t>
            </a:r>
            <a:r>
              <a:rPr lang="en-US" altLang="zh-CN" sz="2400" b="1">
                <a:solidFill>
                  <a:srgbClr val="FF0000"/>
                </a:solidFill>
              </a:rPr>
              <a:t>“</a:t>
            </a:r>
            <a:r>
              <a:rPr lang="zh-CN" altLang="en-US" sz="2400" b="1">
                <a:solidFill>
                  <a:srgbClr val="FF0000"/>
                </a:solidFill>
              </a:rPr>
              <a:t>兴趣课</a:t>
            </a:r>
            <a:r>
              <a:rPr lang="en-US" altLang="zh-CN" sz="2400" b="1">
                <a:solidFill>
                  <a:srgbClr val="FF0000"/>
                </a:solidFill>
              </a:rPr>
              <a:t>”</a:t>
            </a:r>
            <a:r>
              <a:rPr lang="zh-CN" altLang="en-US" sz="2400" b="1">
                <a:solidFill>
                  <a:srgbClr val="FF0000"/>
                </a:solidFill>
              </a:rPr>
              <a:t>，后台统计不到分数，白学！！！</a:t>
            </a:r>
            <a:endParaRPr lang="zh-CN" altLang="en-US" sz="2400" b="1">
              <a:solidFill>
                <a:srgbClr val="FF0000"/>
              </a:solidFill>
            </a:endParaRPr>
          </a:p>
        </p:txBody>
      </p:sp>
      <p:cxnSp>
        <p:nvCxnSpPr>
          <p:cNvPr id="8" name="直接箭头连接符 7"/>
          <p:cNvCxnSpPr/>
          <p:nvPr/>
        </p:nvCxnSpPr>
        <p:spPr>
          <a:xfrm>
            <a:off x="6012180" y="3865245"/>
            <a:ext cx="998220" cy="1228090"/>
          </a:xfrm>
          <a:prstGeom prst="straightConnector1">
            <a:avLst/>
          </a:prstGeom>
          <a:ln w="215900"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pic>
        <p:nvPicPr>
          <p:cNvPr id="9" name="图片 8" descr="2009127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12180" y="4977765"/>
            <a:ext cx="942975" cy="94297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0"/>
          <p:cNvSpPr>
            <a:spLocks noChangeArrowheads="1"/>
          </p:cNvSpPr>
          <p:nvPr/>
        </p:nvSpPr>
        <p:spPr bwMode="auto">
          <a:xfrm>
            <a:off x="455904" y="282577"/>
            <a:ext cx="11557000" cy="6292851"/>
          </a:xfrm>
          <a:prstGeom prst="rect">
            <a:avLst/>
          </a:prstGeom>
          <a:solidFill>
            <a:schemeClr val="bg1"/>
          </a:solidFill>
          <a:ln>
            <a:noFill/>
          </a:ln>
        </p:spPr>
        <p:txBody>
          <a:bodyPr lIns="91424" tIns="45718" rIns="91424" bIns="45718" anchor="ctr"/>
          <a:lstStyle/>
          <a:p>
            <a:pPr algn="ctr" fontAlgn="base">
              <a:spcBef>
                <a:spcPct val="0"/>
              </a:spcBef>
              <a:spcAft>
                <a:spcPct val="0"/>
              </a:spcAft>
              <a:buFont typeface="Arial" panose="020B0604020202020204" pitchFamily="34" charset="0"/>
              <a:buNone/>
            </a:pPr>
            <a:r>
              <a:rPr lang="en-US" altLang="zh-CN" dirty="0">
                <a:solidFill>
                  <a:srgbClr val="FFFFFF"/>
                </a:solidFill>
                <a:cs typeface="+mn-ea"/>
                <a:sym typeface="+mn-lt"/>
              </a:rPr>
              <a:t>IMG_3616.PNG刘先生、:</a:t>
            </a:r>
            <a:endParaRPr lang="en-US" altLang="zh-CN" dirty="0">
              <a:solidFill>
                <a:srgbClr val="FFFFFF"/>
              </a:solidFill>
              <a:cs typeface="+mn-ea"/>
              <a:sym typeface="+mn-lt"/>
            </a:endParaRPr>
          </a:p>
          <a:p>
            <a:pPr algn="ctr" fontAlgn="base">
              <a:spcBef>
                <a:spcPct val="0"/>
              </a:spcBef>
              <a:spcAft>
                <a:spcPct val="0"/>
              </a:spcAft>
              <a:buFont typeface="Arial" panose="020B0604020202020204" pitchFamily="34" charset="0"/>
              <a:buNone/>
            </a:pPr>
            <a:r>
              <a:rPr lang="zh-CN" altLang="zh-CN" dirty="0">
                <a:solidFill>
                  <a:srgbClr val="FFFFFF"/>
                </a:solidFill>
                <a:cs typeface="+mn-ea"/>
                <a:sym typeface="+mn-lt"/>
              </a:rPr>
              <a:t>[图片 </a:t>
            </a:r>
            <a:r>
              <a:rPr lang="zh-CN" altLang="zh-CN" dirty="0">
                <a:solidFill>
                  <a:srgbClr val="FFFFFF"/>
                </a:solidFill>
                <a:cs typeface="+mn-ea"/>
                <a:sym typeface="+mn-lt"/>
              </a:rPr>
              <a:t>]</a:t>
            </a:r>
            <a:endParaRPr lang="zh-CN" altLang="zh-CN" dirty="0">
              <a:solidFill>
                <a:srgbClr val="FFFFFF"/>
              </a:solidFill>
              <a:cs typeface="+mn-ea"/>
              <a:sym typeface="+mn-lt"/>
            </a:endParaRPr>
          </a:p>
        </p:txBody>
      </p:sp>
      <p:sp>
        <p:nvSpPr>
          <p:cNvPr id="5" name="Lorem Ipsum"/>
          <p:cNvSpPr/>
          <p:nvPr/>
        </p:nvSpPr>
        <p:spPr bwMode="auto">
          <a:xfrm>
            <a:off x="5468620" y="975360"/>
            <a:ext cx="5745480" cy="5497195"/>
          </a:xfrm>
          <a:prstGeom prst="rect">
            <a:avLst/>
          </a:prstGeom>
          <a:noFill/>
          <a:ln w="635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71962" tIns="32393" rIns="71962" bIns="32393"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ctr" fontAlgn="base">
              <a:spcBef>
                <a:spcPct val="0"/>
              </a:spcBef>
              <a:spcAft>
                <a:spcPts val="600"/>
              </a:spcAft>
              <a:buFont typeface="Wingdings" panose="05000000000000000000" charset="0"/>
              <a:buNone/>
            </a:pPr>
            <a:r>
              <a:rPr lang="zh-CN" altLang="en-US" sz="2800" b="1" dirty="0">
                <a:solidFill>
                  <a:srgbClr val="FF0000"/>
                </a:solidFill>
                <a:latin typeface="微软雅黑" panose="020B0503020204020204" pitchFamily="34" charset="-122"/>
                <a:ea typeface="微软雅黑" panose="020B0503020204020204" pitchFamily="34" charset="-122"/>
                <a:cs typeface="+mn-ea"/>
                <a:sym typeface="+mn-lt"/>
              </a:rPr>
              <a:t>教程</a:t>
            </a:r>
            <a:endParaRPr lang="zh-CN" altLang="en-US" sz="2400" b="1" dirty="0">
              <a:solidFill>
                <a:srgbClr val="FF0000"/>
              </a:solidFill>
              <a:latin typeface="微软雅黑" panose="020B0503020204020204" pitchFamily="34" charset="-122"/>
              <a:ea typeface="微软雅黑" panose="020B0503020204020204" pitchFamily="34" charset="-122"/>
              <a:cs typeface="+mn-ea"/>
              <a:sym typeface="+mn-lt"/>
            </a:endParaRPr>
          </a:p>
          <a:p>
            <a:pPr indent="0" algn="ctr" fontAlgn="base">
              <a:spcBef>
                <a:spcPct val="0"/>
              </a:spcBef>
              <a:spcAft>
                <a:spcPts val="600"/>
              </a:spcAft>
              <a:buFont typeface="Wingdings" panose="05000000000000000000" charset="0"/>
              <a:buNone/>
            </a:pPr>
            <a:endPar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endParaRPr>
          </a:p>
          <a:p>
            <a:pPr marL="342900" indent="-342900" fontAlgn="base">
              <a:spcBef>
                <a:spcPct val="0"/>
              </a:spcBef>
              <a:spcAft>
                <a:spcPts val="600"/>
              </a:spcAft>
              <a:buFont typeface="Wingdings" panose="05000000000000000000" charset="0"/>
              <a:buChar char="u"/>
            </a:pPr>
            <a:r>
              <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rPr>
              <a:t>智慧树视频学习进度是根据学生的累计观看时间来计算的，拖拽播放进度条是无法累计观看时间的，请认真观看视频。</a:t>
            </a:r>
            <a:endPar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endParaRPr>
          </a:p>
          <a:p>
            <a:pPr marL="342900" indent="-342900" fontAlgn="base">
              <a:spcBef>
                <a:spcPct val="0"/>
              </a:spcBef>
              <a:spcAft>
                <a:spcPts val="600"/>
              </a:spcAft>
              <a:buFont typeface="Wingdings" panose="05000000000000000000" charset="0"/>
              <a:buChar char="u"/>
            </a:pPr>
            <a:r>
              <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rPr>
              <a:t>当前视频观看完毕后，请手动切换至下一个小节进行播放，已完成的小节前方会出现打勾的标志 ，此时您可以获得该节视频的学习进度。若未显示打勾的标志，则说明该节视频还未完整观看完毕，请继续观看。</a:t>
            </a:r>
            <a:endPar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endParaRPr>
          </a:p>
          <a:p>
            <a:pPr marL="342900" indent="-342900" fontAlgn="base">
              <a:spcBef>
                <a:spcPct val="0"/>
              </a:spcBef>
              <a:spcAft>
                <a:spcPts val="600"/>
              </a:spcAft>
              <a:buFont typeface="Wingdings" panose="05000000000000000000" charset="0"/>
              <a:buChar char="u"/>
            </a:pPr>
            <a:r>
              <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rPr>
              <a:t>如果在观看视频时出现卡顿，可在全屏模式下播放器底部右下角切换</a:t>
            </a:r>
            <a:r>
              <a:rPr lang="en-US" altLang="zh-CN"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rPr>
              <a:t>【</a:t>
            </a:r>
            <a:r>
              <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rPr>
              <a:t>标准</a:t>
            </a:r>
            <a:r>
              <a:rPr lang="en-US" altLang="zh-CN"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rPr>
              <a:t>】/【</a:t>
            </a:r>
            <a:r>
              <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rPr>
              <a:t>流畅</a:t>
            </a:r>
            <a:r>
              <a:rPr lang="en-US" altLang="zh-CN"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rPr>
              <a:t>】</a:t>
            </a:r>
            <a:r>
              <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rPr>
              <a:t>来调整清晰度。</a:t>
            </a:r>
            <a:endPar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endParaRPr>
          </a:p>
          <a:p>
            <a:pPr marL="342900" indent="-342900" algn="l" fontAlgn="base">
              <a:spcAft>
                <a:spcPts val="600"/>
              </a:spcAft>
              <a:buClrTx/>
              <a:buSzTx/>
              <a:buFont typeface="Wingdings" panose="05000000000000000000" charset="0"/>
              <a:buChar char="u"/>
            </a:pPr>
            <a:r>
              <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rPr>
              <a:t>学生也可以先下载教程视频，下载后可离线（非联网状态）观看视频，等到下次联网时会自动提交离线进度。</a:t>
            </a:r>
            <a:endParaRPr lang="zh-CN" altLang="en-US" sz="2000" dirty="0">
              <a:solidFill>
                <a:schemeClr val="accent2">
                  <a:lumMod val="75000"/>
                </a:schemeClr>
              </a:solidFill>
              <a:latin typeface="微软雅黑" panose="020B0503020204020204" pitchFamily="34" charset="-122"/>
              <a:ea typeface="微软雅黑" panose="020B0503020204020204" pitchFamily="34" charset="-122"/>
              <a:cs typeface="+mn-ea"/>
              <a:sym typeface="+mn-lt"/>
            </a:endParaRPr>
          </a:p>
        </p:txBody>
      </p:sp>
      <p:pic>
        <p:nvPicPr>
          <p:cNvPr id="2" name="图片 1" descr="6d64ecf3a5a8e02487e9822aa21e46c"/>
          <p:cNvPicPr>
            <a:picLocks noChangeAspect="1"/>
          </p:cNvPicPr>
          <p:nvPr/>
        </p:nvPicPr>
        <p:blipFill>
          <a:blip r:embed="rId1"/>
          <a:stretch>
            <a:fillRect/>
          </a:stretch>
        </p:blipFill>
        <p:spPr>
          <a:xfrm>
            <a:off x="1266825" y="614680"/>
            <a:ext cx="3679825" cy="573214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custDataLst>
              <p:tags r:id="rId1"/>
            </p:custDataLst>
          </p:nvPr>
        </p:nvSpPr>
        <p:spPr>
          <a:xfrm>
            <a:off x="1817985" y="2238608"/>
            <a:ext cx="2882749" cy="2882750"/>
          </a:xfrm>
          <a:prstGeom prst="ellipse">
            <a:avLst/>
          </a:prstGeom>
          <a:blipFill dpi="0" rotWithShape="1">
            <a:blip r:embed="rId2" cstate="print"/>
            <a:srcRect/>
            <a:stretch>
              <a:fillRect t="-5486" b="-5486"/>
            </a:stretch>
          </a:blip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pic>
        <p:nvPicPr>
          <p:cNvPr id="2" name="图片 1" descr="X"/>
          <p:cNvPicPr>
            <a:picLocks noChangeAspect="1"/>
          </p:cNvPicPr>
          <p:nvPr/>
        </p:nvPicPr>
        <p:blipFill>
          <a:blip r:embed="rId3" cstate="print"/>
          <a:stretch>
            <a:fillRect/>
          </a:stretch>
        </p:blipFill>
        <p:spPr>
          <a:xfrm>
            <a:off x="2731770" y="3302000"/>
            <a:ext cx="3578225" cy="3603625"/>
          </a:xfrm>
          <a:prstGeom prst="rect">
            <a:avLst/>
          </a:prstGeom>
          <a:noFill/>
          <a:ln w="9525">
            <a:noFill/>
          </a:ln>
        </p:spPr>
      </p:pic>
      <p:sp>
        <p:nvSpPr>
          <p:cNvPr id="10" name="椭圆 9"/>
          <p:cNvSpPr/>
          <p:nvPr>
            <p:custDataLst>
              <p:tags r:id="rId4"/>
            </p:custDataLst>
          </p:nvPr>
        </p:nvSpPr>
        <p:spPr>
          <a:xfrm>
            <a:off x="7080045" y="2238608"/>
            <a:ext cx="2882749" cy="2882750"/>
          </a:xfrm>
          <a:prstGeom prst="ellipse">
            <a:avLst/>
          </a:prstGeom>
          <a:blipFill dpi="0" rotWithShape="1">
            <a:blip r:embed="rId5" cstate="print"/>
            <a:srcRect/>
            <a:stretch>
              <a:fillRect t="-8195" b="-8195"/>
            </a:stretch>
          </a:blipFill>
          <a:ln w="101600">
            <a:solidFill>
              <a:schemeClr val="accent1"/>
            </a:solidFill>
          </a:ln>
          <a:effectLst>
            <a:outerShdw blurRad="50800" dist="50800" dir="5400000" sx="68000" sy="68000" algn="ctr"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pic>
        <p:nvPicPr>
          <p:cNvPr id="3" name="图片 2" descr="X"/>
          <p:cNvPicPr>
            <a:picLocks noChangeAspect="1"/>
          </p:cNvPicPr>
          <p:nvPr/>
        </p:nvPicPr>
        <p:blipFill>
          <a:blip r:embed="rId3" cstate="print"/>
          <a:stretch>
            <a:fillRect/>
          </a:stretch>
        </p:blipFill>
        <p:spPr>
          <a:xfrm>
            <a:off x="8053705" y="3302000"/>
            <a:ext cx="3576638" cy="3602038"/>
          </a:xfrm>
          <a:prstGeom prst="rect">
            <a:avLst/>
          </a:prstGeom>
          <a:noFill/>
          <a:ln w="9525">
            <a:noFill/>
          </a:ln>
        </p:spPr>
      </p:pic>
      <p:sp>
        <p:nvSpPr>
          <p:cNvPr id="4" name="文本框 3"/>
          <p:cNvSpPr txBox="1"/>
          <p:nvPr/>
        </p:nvSpPr>
        <p:spPr>
          <a:xfrm>
            <a:off x="1515110" y="673100"/>
            <a:ext cx="9161780" cy="768350"/>
          </a:xfrm>
          <a:prstGeom prst="rect">
            <a:avLst/>
          </a:prstGeom>
          <a:noFill/>
        </p:spPr>
        <p:txBody>
          <a:bodyPr wrap="none" rtlCol="0">
            <a:spAutoFit/>
          </a:bodyPr>
          <a:lstStyle/>
          <a:p>
            <a:r>
              <a:rPr lang="zh-CN" altLang="en-US" sz="4400" b="1">
                <a:solidFill>
                  <a:schemeClr val="tx1"/>
                </a:solidFill>
                <a:latin typeface="宋体" panose="02010600030101010101" pitchFamily="2" charset="-122"/>
                <a:ea typeface="宋体" panose="02010600030101010101" pitchFamily="2" charset="-122"/>
              </a:rPr>
              <a:t>友好的提示您：我们拒绝</a:t>
            </a:r>
            <a:r>
              <a:rPr lang="zh-CN" altLang="en-US" sz="4400" b="1">
                <a:solidFill>
                  <a:srgbClr val="FF0000"/>
                </a:solidFill>
                <a:latin typeface="宋体" panose="02010600030101010101" pitchFamily="2" charset="-122"/>
                <a:ea typeface="宋体" panose="02010600030101010101" pitchFamily="2" charset="-122"/>
              </a:rPr>
              <a:t>快进</a:t>
            </a:r>
            <a:r>
              <a:rPr lang="zh-CN" altLang="en-US" sz="4400">
                <a:solidFill>
                  <a:schemeClr val="tx1"/>
                </a:solidFill>
                <a:latin typeface="宋体" panose="02010600030101010101" pitchFamily="2" charset="-122"/>
                <a:ea typeface="宋体" panose="02010600030101010101" pitchFamily="2" charset="-122"/>
              </a:rPr>
              <a:t>和</a:t>
            </a:r>
            <a:r>
              <a:rPr lang="zh-CN" altLang="en-US" sz="4400" b="1">
                <a:solidFill>
                  <a:srgbClr val="FF0000"/>
                </a:solidFill>
                <a:latin typeface="宋体" panose="02010600030101010101" pitchFamily="2" charset="-122"/>
                <a:ea typeface="宋体" panose="02010600030101010101" pitchFamily="2" charset="-122"/>
              </a:rPr>
              <a:t>挂机</a:t>
            </a:r>
            <a:endParaRPr lang="zh-CN" altLang="en-US" sz="4400" b="1">
              <a:solidFill>
                <a:srgbClr val="FF0000"/>
              </a:solidFill>
              <a:latin typeface="宋体" panose="02010600030101010101" pitchFamily="2" charset="-122"/>
              <a:ea typeface="宋体" panose="02010600030101010101" pitchFamily="2"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advTm="3000">
        <p:fad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19" name="矩形 1"/>
          <p:cNvSpPr/>
          <p:nvPr/>
        </p:nvSpPr>
        <p:spPr>
          <a:xfrm>
            <a:off x="5185410" y="938024"/>
            <a:ext cx="6096000" cy="4066541"/>
          </a:xfrm>
          <a:prstGeom prst="rect">
            <a:avLst/>
          </a:prstGeom>
        </p:spPr>
        <p:txBody>
          <a:bodyPr>
            <a:spAutoFit/>
          </a:bodyPr>
          <a:lstStyle/>
          <a:p>
            <a:pPr lvl="0" algn="ctr"/>
            <a:r>
              <a:rPr lang="zh-CN" altLang="zh-CN" sz="2800" b="1" dirty="0" smtClean="0">
                <a:solidFill>
                  <a:srgbClr val="FF0000"/>
                </a:solidFill>
              </a:rPr>
              <a:t>见面课</a:t>
            </a:r>
            <a:endParaRPr lang="en-US" altLang="zh-CN" sz="2400" b="1" dirty="0" smtClean="0">
              <a:solidFill>
                <a:srgbClr val="FF0000"/>
              </a:solidFill>
            </a:endParaRPr>
          </a:p>
          <a:p>
            <a:pPr lvl="0"/>
            <a:endParaRPr lang="en-US" altLang="zh-CN" sz="2400" b="1" dirty="0"/>
          </a:p>
          <a:p>
            <a:r>
              <a:rPr lang="zh-CN" altLang="zh-CN" dirty="0" smtClean="0"/>
              <a:t>根据</a:t>
            </a:r>
            <a:r>
              <a:rPr lang="zh-CN" altLang="zh-CN" dirty="0"/>
              <a:t>以往的实际案例，有部分【混合式】课程的学生最终不及格就是由于未完成见面课部分的学习，所以请所有同学重视</a:t>
            </a:r>
            <a:r>
              <a:rPr lang="zh-CN" altLang="zh-CN" b="1" dirty="0"/>
              <a:t>见面课</a:t>
            </a:r>
            <a:r>
              <a:rPr lang="zh-CN" altLang="zh-CN" dirty="0" smtClean="0"/>
              <a:t>。</a:t>
            </a:r>
            <a:endParaRPr lang="zh-CN" altLang="zh-CN" dirty="0" smtClean="0"/>
          </a:p>
          <a:p>
            <a:endParaRPr lang="en-US" altLang="zh-CN" dirty="0" smtClean="0"/>
          </a:p>
          <a:p>
            <a:r>
              <a:rPr lang="zh-CN" altLang="zh-CN" dirty="0"/>
              <a:t>点击</a:t>
            </a:r>
            <a:r>
              <a:rPr lang="zh-CN" altLang="zh-CN" b="1" dirty="0">
                <a:solidFill>
                  <a:srgbClr val="FF0000"/>
                </a:solidFill>
              </a:rPr>
              <a:t>【学习】</a:t>
            </a:r>
            <a:r>
              <a:rPr lang="zh-CN" altLang="zh-CN" dirty="0"/>
              <a:t>模块的</a:t>
            </a:r>
            <a:r>
              <a:rPr lang="zh-CN" altLang="zh-CN" b="1" dirty="0">
                <a:solidFill>
                  <a:srgbClr val="FF0000"/>
                </a:solidFill>
              </a:rPr>
              <a:t>播放</a:t>
            </a:r>
            <a:r>
              <a:rPr lang="zh-CN" altLang="zh-CN" dirty="0">
                <a:solidFill>
                  <a:schemeClr val="tx1"/>
                </a:solidFill>
              </a:rPr>
              <a:t>按钮</a:t>
            </a:r>
            <a:r>
              <a:rPr lang="zh-CN" altLang="zh-CN" dirty="0" smtClean="0"/>
              <a:t>，在</a:t>
            </a:r>
            <a:r>
              <a:rPr lang="zh-CN" altLang="zh-CN" dirty="0"/>
              <a:t>【教程】的右侧会有</a:t>
            </a:r>
            <a:r>
              <a:rPr lang="zh-CN" altLang="zh-CN" dirty="0">
                <a:solidFill>
                  <a:srgbClr val="FF0000"/>
                </a:solidFill>
              </a:rPr>
              <a:t>【</a:t>
            </a:r>
            <a:r>
              <a:rPr lang="zh-CN" altLang="zh-CN" b="1" dirty="0">
                <a:solidFill>
                  <a:srgbClr val="FF0000"/>
                </a:solidFill>
              </a:rPr>
              <a:t>见面课</a:t>
            </a:r>
            <a:r>
              <a:rPr lang="zh-CN" altLang="zh-CN" dirty="0">
                <a:solidFill>
                  <a:srgbClr val="FF0000"/>
                </a:solidFill>
              </a:rPr>
              <a:t>】</a:t>
            </a:r>
            <a:r>
              <a:rPr lang="zh-CN" altLang="zh-CN" dirty="0"/>
              <a:t>入口。见面课可看直播也可看回放，当学生完成相应见面课，也可直接查看单次得分情况</a:t>
            </a:r>
            <a:r>
              <a:rPr lang="zh-CN" altLang="zh-CN" dirty="0" smtClean="0"/>
              <a:t>。</a:t>
            </a:r>
            <a:endParaRPr lang="zh-CN" altLang="zh-CN" dirty="0" smtClean="0"/>
          </a:p>
          <a:p>
            <a:endParaRPr lang="zh-CN" altLang="zh-CN" dirty="0" smtClean="0"/>
          </a:p>
          <a:p>
            <a:endParaRPr lang="en-US" altLang="zh-CN" dirty="0" smtClean="0"/>
          </a:p>
          <a:p>
            <a:endParaRPr lang="zh-CN" altLang="zh-CN" dirty="0"/>
          </a:p>
          <a:p>
            <a:r>
              <a:rPr lang="zh-CN" altLang="zh-CN" dirty="0">
                <a:solidFill>
                  <a:srgbClr val="FF6600"/>
                </a:solidFill>
              </a:rPr>
              <a:t>注：无论是观看见面课</a:t>
            </a:r>
            <a:r>
              <a:rPr lang="zh-CN" altLang="zh-CN" b="1" dirty="0">
                <a:solidFill>
                  <a:srgbClr val="FF6600"/>
                </a:solidFill>
              </a:rPr>
              <a:t>直播</a:t>
            </a:r>
            <a:r>
              <a:rPr lang="zh-CN" altLang="zh-CN" dirty="0">
                <a:solidFill>
                  <a:srgbClr val="FF6600"/>
                </a:solidFill>
              </a:rPr>
              <a:t>，还是观看见面课</a:t>
            </a:r>
            <a:r>
              <a:rPr lang="zh-CN" altLang="zh-CN" b="1" dirty="0">
                <a:solidFill>
                  <a:srgbClr val="FF6600"/>
                </a:solidFill>
              </a:rPr>
              <a:t>回放</a:t>
            </a:r>
            <a:r>
              <a:rPr lang="zh-CN" altLang="zh-CN" dirty="0">
                <a:solidFill>
                  <a:srgbClr val="FF6600"/>
                </a:solidFill>
              </a:rPr>
              <a:t>，均从该入口进入。</a:t>
            </a:r>
            <a:endParaRPr lang="zh-CN" altLang="zh-CN" dirty="0">
              <a:solidFill>
                <a:srgbClr val="FF6600"/>
              </a:solidFill>
            </a:endParaRPr>
          </a:p>
        </p:txBody>
      </p:sp>
      <p:pic>
        <p:nvPicPr>
          <p:cNvPr id="2097170" name="图片 3" descr="894cb6e4ab3653eb7bcca9bfdc723b1"/>
          <p:cNvPicPr>
            <a:picLocks noChangeAspect="1"/>
          </p:cNvPicPr>
          <p:nvPr/>
        </p:nvPicPr>
        <p:blipFill>
          <a:blip r:embed="rId1" cstate="print"/>
          <a:stretch>
            <a:fillRect/>
          </a:stretch>
        </p:blipFill>
        <p:spPr>
          <a:xfrm>
            <a:off x="763270" y="518795"/>
            <a:ext cx="3726180" cy="5821045"/>
          </a:xfrm>
          <a:prstGeom prst="rect">
            <a:avLst/>
          </a:prstGeom>
        </p:spPr>
      </p:pic>
    </p:spTree>
  </p:cSld>
  <p:clrMapOvr>
    <a:masterClrMapping/>
  </p:clrMapOvr>
  <p:transition spd="slow">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20" name="文本框 1"/>
          <p:cNvSpPr txBox="1"/>
          <p:nvPr/>
        </p:nvSpPr>
        <p:spPr>
          <a:xfrm>
            <a:off x="7609840" y="414020"/>
            <a:ext cx="4504055" cy="5425440"/>
          </a:xfrm>
          <a:prstGeom prst="rect">
            <a:avLst/>
          </a:prstGeom>
          <a:noFill/>
        </p:spPr>
        <p:txBody>
          <a:bodyPr wrap="square" rtlCol="0">
            <a:spAutoFit/>
          </a:bodyPr>
          <a:lstStyle/>
          <a:p>
            <a:pPr marL="285750" indent="-285750">
              <a:buFont typeface="Wingdings" panose="05000000000000000000" charset="0"/>
              <a:buChar char="u"/>
            </a:pPr>
            <a:endParaRPr lang="zh-CN" altLang="en-US"/>
          </a:p>
          <a:p>
            <a:pPr indent="0">
              <a:buFont typeface="Wingdings" panose="05000000000000000000" charset="0"/>
              <a:buNone/>
            </a:pPr>
            <a:r>
              <a:rPr lang="zh-CN" altLang="en-US"/>
              <a:t>每次见面课总分由三部分构成：签到分（</a:t>
            </a:r>
            <a:r>
              <a:rPr lang="en-US" altLang="zh-CN"/>
              <a:t>2</a:t>
            </a:r>
            <a:r>
              <a:rPr lang="zh-CN" altLang="en-US"/>
              <a:t>分）、表现分（</a:t>
            </a:r>
            <a:r>
              <a:rPr lang="en-US" altLang="zh-CN"/>
              <a:t>1</a:t>
            </a:r>
            <a:r>
              <a:rPr lang="zh-CN" altLang="en-US"/>
              <a:t>分）、测验分（</a:t>
            </a:r>
            <a:r>
              <a:rPr lang="en-US" altLang="zh-CN"/>
              <a:t>2</a:t>
            </a:r>
            <a:r>
              <a:rPr lang="zh-CN" altLang="en-US"/>
              <a:t>分）。</a:t>
            </a:r>
            <a:endParaRPr lang="zh-CN" altLang="en-US">
              <a:solidFill>
                <a:schemeClr val="accent4">
                  <a:lumMod val="75000"/>
                </a:schemeClr>
              </a:solidFill>
            </a:endParaRPr>
          </a:p>
          <a:p>
            <a:pPr indent="0">
              <a:buFont typeface="Wingdings" panose="05000000000000000000" charset="0"/>
              <a:buNone/>
            </a:pPr>
            <a:endParaRPr lang="zh-CN" altLang="en-US"/>
          </a:p>
          <a:p>
            <a:pPr marL="285750" indent="-285750">
              <a:buFont typeface="Wingdings" panose="05000000000000000000" charset="0"/>
              <a:buChar char="u"/>
            </a:pPr>
            <a:r>
              <a:rPr lang="zh-CN" altLang="en-US"/>
              <a:t> 学生可自行在网上收看见面课的直播或回放。学生只要在学习时间结束前观看完直播或回放，且进度超过</a:t>
            </a:r>
            <a:r>
              <a:rPr lang="zh-CN" altLang="en-US" b="1">
                <a:solidFill>
                  <a:srgbClr val="FF0000"/>
                </a:solidFill>
              </a:rPr>
              <a:t>80%</a:t>
            </a:r>
            <a:r>
              <a:rPr lang="zh-CN" altLang="en-US"/>
              <a:t>，即可拿到该次见面课的分数（签到分和表现分）</a:t>
            </a:r>
            <a:endParaRPr lang="zh-CN" altLang="en-US"/>
          </a:p>
          <a:p>
            <a:pPr indent="0">
              <a:buFont typeface="Wingdings" panose="05000000000000000000" charset="0"/>
              <a:buNone/>
            </a:pPr>
            <a:endParaRPr lang="zh-CN" altLang="en-US"/>
          </a:p>
          <a:p>
            <a:pPr marL="285750" indent="-285750">
              <a:buFont typeface="Wingdings" panose="05000000000000000000" charset="0"/>
              <a:buChar char="u"/>
            </a:pPr>
            <a:r>
              <a:rPr lang="zh-CN" altLang="en-US"/>
              <a:t>随堂测验都是客观题，提交后系统  自动批卷出分</a:t>
            </a:r>
            <a:endParaRPr lang="zh-CN" altLang="en-US"/>
          </a:p>
          <a:p>
            <a:pPr marL="285750" indent="-285750">
              <a:buFont typeface="Wingdings" panose="05000000000000000000" charset="0"/>
              <a:buChar char="u"/>
            </a:pPr>
            <a:endParaRPr lang="zh-CN" altLang="en-US"/>
          </a:p>
          <a:p>
            <a:pPr marL="285750" indent="-285750">
              <a:buFont typeface="Wingdings" panose="05000000000000000000" charset="0"/>
              <a:buChar char="u"/>
            </a:pPr>
            <a:r>
              <a:rPr lang="zh-CN" altLang="en-US"/>
              <a:t>随堂测验不能申请重做和查看答案，   因此提交需谨慎</a:t>
            </a:r>
            <a:endParaRPr lang="zh-CN" altLang="en-US"/>
          </a:p>
          <a:p>
            <a:pPr marL="285750" indent="-285750">
              <a:buFont typeface="Wingdings" panose="05000000000000000000" charset="0"/>
              <a:buChar char="u"/>
            </a:pPr>
            <a:endParaRPr lang="zh-CN" altLang="en-US"/>
          </a:p>
          <a:p>
            <a:pPr marL="285750" indent="-285750">
              <a:buFont typeface="Wingdings" panose="05000000000000000000" charset="0"/>
              <a:buChar char="u"/>
            </a:pPr>
            <a:r>
              <a:rPr lang="zh-CN" altLang="en-US"/>
              <a:t>老师何时布置随堂测验是看老师具体安排的，以老师发布为准，需要同学们及时关注见面课模块和作业考试列表变动</a:t>
            </a:r>
            <a:endParaRPr lang="zh-CN" altLang="en-US"/>
          </a:p>
          <a:p>
            <a:pPr marL="285750" indent="-285750">
              <a:buFont typeface="Wingdings" panose="05000000000000000000" charset="0"/>
              <a:buChar char="u"/>
            </a:pPr>
            <a:endParaRPr lang="zh-CN" altLang="en-US"/>
          </a:p>
        </p:txBody>
      </p:sp>
      <p:pic>
        <p:nvPicPr>
          <p:cNvPr id="2097171" name="图片 65" descr="https://uploader.shimo.im/f/7T0kQATddXwIZPGE.png!thumbnail"/>
          <p:cNvPicPr>
            <a:picLocks noChangeAspect="1" noChangeArrowheads="1"/>
          </p:cNvPicPr>
          <p:nvPr/>
        </p:nvPicPr>
        <p:blipFill>
          <a:blip r:embed="rId1"/>
          <a:srcRect/>
          <a:stretch>
            <a:fillRect/>
          </a:stretch>
        </p:blipFill>
        <p:spPr>
          <a:xfrm>
            <a:off x="327025" y="850900"/>
            <a:ext cx="3249930" cy="5731510"/>
          </a:xfrm>
          <a:prstGeom prst="rect">
            <a:avLst/>
          </a:prstGeom>
          <a:noFill/>
          <a:ln>
            <a:noFill/>
          </a:ln>
        </p:spPr>
      </p:pic>
      <p:pic>
        <p:nvPicPr>
          <p:cNvPr id="2097172" name="图片 66" descr="https://uploader.shimo.im/f/8eWdBwnGJig89f4V.png!thumbnail"/>
          <p:cNvPicPr>
            <a:picLocks noChangeAspect="1" noChangeArrowheads="1"/>
          </p:cNvPicPr>
          <p:nvPr/>
        </p:nvPicPr>
        <p:blipFill>
          <a:blip r:embed="rId2"/>
          <a:srcRect/>
          <a:stretch>
            <a:fillRect/>
          </a:stretch>
        </p:blipFill>
        <p:spPr>
          <a:xfrm>
            <a:off x="3947160" y="949325"/>
            <a:ext cx="3551555" cy="5796915"/>
          </a:xfrm>
          <a:prstGeom prst="rect">
            <a:avLst/>
          </a:prstGeom>
          <a:noFill/>
          <a:ln>
            <a:noFill/>
          </a:ln>
        </p:spPr>
      </p:pic>
      <p:sp>
        <p:nvSpPr>
          <p:cNvPr id="1048921" name="矩形 9"/>
          <p:cNvSpPr/>
          <p:nvPr/>
        </p:nvSpPr>
        <p:spPr>
          <a:xfrm>
            <a:off x="2228850" y="3903980"/>
            <a:ext cx="1282065" cy="546735"/>
          </a:xfrm>
          <a:prstGeom prst="rect">
            <a:avLst/>
          </a:pr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anchor="ctr"/>
          <a:lstStyle/>
          <a:p>
            <a:pPr algn="ctr" eaLnBrk="1" hangingPunct="1">
              <a:buFont typeface="Arial" panose="020B0604020202020204" pitchFamily="34" charset="0"/>
              <a:buNone/>
            </a:pPr>
            <a:endParaRPr lang="zh-CN" altLang="en-US" noProof="1"/>
          </a:p>
        </p:txBody>
      </p:sp>
      <p:sp>
        <p:nvSpPr>
          <p:cNvPr id="1048922" name="矩形 2"/>
          <p:cNvSpPr/>
          <p:nvPr/>
        </p:nvSpPr>
        <p:spPr>
          <a:xfrm>
            <a:off x="4111625" y="2721610"/>
            <a:ext cx="3241040" cy="1016000"/>
          </a:xfrm>
          <a:prstGeom prst="rect">
            <a:avLst/>
          </a:pr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anchor="ctr"/>
          <a:lstStyle/>
          <a:p>
            <a:pPr algn="ctr" eaLnBrk="1" hangingPunct="1">
              <a:buFont typeface="Arial" panose="020B0604020202020204" pitchFamily="34" charset="0"/>
              <a:buNone/>
            </a:pPr>
            <a:endParaRPr lang="zh-CN" altLang="en-US" noProof="1"/>
          </a:p>
        </p:txBody>
      </p:sp>
      <p:sp>
        <p:nvSpPr>
          <p:cNvPr id="1048923" name="矩形 3"/>
          <p:cNvSpPr/>
          <p:nvPr/>
        </p:nvSpPr>
        <p:spPr>
          <a:xfrm>
            <a:off x="1398270" y="2778125"/>
            <a:ext cx="1106805" cy="401955"/>
          </a:xfrm>
          <a:prstGeom prst="rect">
            <a:avLst/>
          </a:pr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anchor="ctr"/>
          <a:lstStyle/>
          <a:p>
            <a:pPr algn="ctr" eaLnBrk="1" hangingPunct="1">
              <a:buFont typeface="Arial" panose="020B0604020202020204" pitchFamily="34" charset="0"/>
              <a:buNone/>
            </a:pPr>
            <a:endParaRPr lang="zh-CN" altLang="en-US" noProof="1"/>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048921"/>
                                        </p:tgtEl>
                                        <p:attrNameLst>
                                          <p:attrName>style.visibility</p:attrName>
                                        </p:attrNameLst>
                                      </p:cBhvr>
                                      <p:to>
                                        <p:strVal val="visible"/>
                                      </p:to>
                                    </p:set>
                                    <p:anim calcmode="lin" valueType="num">
                                      <p:cBhvr>
                                        <p:cTn id="7" dur="500"/>
                                        <p:tgtEl>
                                          <p:spTgt spid="1048921"/>
                                        </p:tgtEl>
                                        <p:attrNameLst>
                                          <p:attrName>ppt_x</p:attrName>
                                        </p:attrNameLst>
                                      </p:cBhvr>
                                      <p:tavLst>
                                        <p:tav tm="0">
                                          <p:val>
                                            <p:strVal val="#ppt_x+#ppt_w*1.125000"/>
                                          </p:val>
                                        </p:tav>
                                        <p:tav tm="100000">
                                          <p:val>
                                            <p:strVal val="#ppt_x"/>
                                          </p:val>
                                        </p:tav>
                                      </p:tavLst>
                                    </p:anim>
                                    <p:animEffect transition="in" filter="wipe(left)">
                                      <p:cBhvr>
                                        <p:cTn id="8" dur="500"/>
                                        <p:tgtEl>
                                          <p:spTgt spid="1048921"/>
                                        </p:tgtEl>
                                      </p:cBhvr>
                                    </p:animEffect>
                                  </p:childTnLst>
                                </p:cTn>
                              </p:par>
                            </p:childTnLst>
                          </p:cTn>
                        </p:par>
                        <p:par>
                          <p:cTn id="9" fill="hold">
                            <p:stCondLst>
                              <p:cond delay="500"/>
                            </p:stCondLst>
                            <p:childTnLst>
                              <p:par>
                                <p:cTn id="10" presetID="12" presetClass="entr" presetSubtype="2" fill="hold" grpId="0" nodeType="afterEffect">
                                  <p:stCondLst>
                                    <p:cond delay="0"/>
                                  </p:stCondLst>
                                  <p:childTnLst>
                                    <p:set>
                                      <p:cBhvr>
                                        <p:cTn id="11" dur="1" fill="hold">
                                          <p:stCondLst>
                                            <p:cond delay="0"/>
                                          </p:stCondLst>
                                        </p:cTn>
                                        <p:tgtEl>
                                          <p:spTgt spid="1048922"/>
                                        </p:tgtEl>
                                        <p:attrNameLst>
                                          <p:attrName>style.visibility</p:attrName>
                                        </p:attrNameLst>
                                      </p:cBhvr>
                                      <p:to>
                                        <p:strVal val="visible"/>
                                      </p:to>
                                    </p:set>
                                    <p:anim calcmode="lin" valueType="num">
                                      <p:cBhvr>
                                        <p:cTn id="12" dur="500"/>
                                        <p:tgtEl>
                                          <p:spTgt spid="1048922"/>
                                        </p:tgtEl>
                                        <p:attrNameLst>
                                          <p:attrName>ppt_x</p:attrName>
                                        </p:attrNameLst>
                                      </p:cBhvr>
                                      <p:tavLst>
                                        <p:tav tm="0">
                                          <p:val>
                                            <p:strVal val="#ppt_x+#ppt_w*1.125000"/>
                                          </p:val>
                                        </p:tav>
                                        <p:tav tm="100000">
                                          <p:val>
                                            <p:strVal val="#ppt_x"/>
                                          </p:val>
                                        </p:tav>
                                      </p:tavLst>
                                    </p:anim>
                                    <p:animEffect transition="in" filter="wipe(left)">
                                      <p:cBhvr>
                                        <p:cTn id="13" dur="500"/>
                                        <p:tgtEl>
                                          <p:spTgt spid="1048922"/>
                                        </p:tgtEl>
                                      </p:cBhvr>
                                    </p:animEffect>
                                  </p:childTnLst>
                                </p:cTn>
                              </p:par>
                            </p:childTnLst>
                          </p:cTn>
                        </p:par>
                        <p:par>
                          <p:cTn id="14" fill="hold">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1048923"/>
                                        </p:tgtEl>
                                        <p:attrNameLst>
                                          <p:attrName>style.visibility</p:attrName>
                                        </p:attrNameLst>
                                      </p:cBhvr>
                                      <p:to>
                                        <p:strVal val="visible"/>
                                      </p:to>
                                    </p:set>
                                    <p:anim calcmode="lin" valueType="num">
                                      <p:cBhvr>
                                        <p:cTn id="17" dur="500"/>
                                        <p:tgtEl>
                                          <p:spTgt spid="1048923"/>
                                        </p:tgtEl>
                                        <p:attrNameLst>
                                          <p:attrName>ppt_x</p:attrName>
                                        </p:attrNameLst>
                                      </p:cBhvr>
                                      <p:tavLst>
                                        <p:tav tm="0">
                                          <p:val>
                                            <p:strVal val="#ppt_x+#ppt_w*1.125000"/>
                                          </p:val>
                                        </p:tav>
                                        <p:tav tm="100000">
                                          <p:val>
                                            <p:strVal val="#ppt_x"/>
                                          </p:val>
                                        </p:tav>
                                      </p:tavLst>
                                    </p:anim>
                                    <p:animEffect transition="in" filter="wipe(left)">
                                      <p:cBhvr>
                                        <p:cTn id="18" dur="500"/>
                                        <p:tgtEl>
                                          <p:spTgt spid="1048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21" grpId="0" bldLvl="0" animBg="1"/>
      <p:bldP spid="1048922" grpId="0" bldLvl="0" animBg="1"/>
      <p:bldP spid="104892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3" name="图片 4"/>
          <p:cNvPicPr>
            <a:picLocks noChangeAspect="1"/>
          </p:cNvPicPr>
          <p:nvPr/>
        </p:nvPicPr>
        <p:blipFill>
          <a:blip r:embed="rId1"/>
          <a:stretch>
            <a:fillRect/>
          </a:stretch>
        </p:blipFill>
        <p:spPr>
          <a:xfrm>
            <a:off x="268605" y="227965"/>
            <a:ext cx="2894330" cy="6269990"/>
          </a:xfrm>
          <a:prstGeom prst="rect">
            <a:avLst/>
          </a:prstGeom>
        </p:spPr>
      </p:pic>
      <p:sp>
        <p:nvSpPr>
          <p:cNvPr id="1048924" name="文本框 1"/>
          <p:cNvSpPr txBox="1"/>
          <p:nvPr/>
        </p:nvSpPr>
        <p:spPr>
          <a:xfrm>
            <a:off x="7416165" y="1136650"/>
            <a:ext cx="4250690" cy="4358640"/>
          </a:xfrm>
          <a:prstGeom prst="rect">
            <a:avLst/>
          </a:prstGeom>
          <a:noFill/>
        </p:spPr>
        <p:txBody>
          <a:bodyPr wrap="square" rtlCol="0" anchor="t">
            <a:spAutoFit/>
          </a:bodyPr>
          <a:lstStyle/>
          <a:p>
            <a:pPr marL="285750" indent="-285750">
              <a:buFont typeface="Wingdings" panose="05000000000000000000" charset="0"/>
              <a:buChar char="u"/>
            </a:pPr>
            <a:r>
              <a:rPr lang="en-US" altLang="zh-CN" dirty="0" smtClean="0">
                <a:sym typeface="+mn-ea"/>
              </a:rPr>
              <a:t>观看回放的学生请注意，若错过见面课直播，等待见面课回放视频上传，一次见面课可能分为多个视频进行上传。</a:t>
            </a:r>
            <a:endParaRPr lang="en-US" altLang="zh-CN" dirty="0" smtClean="0">
              <a:sym typeface="+mn-ea"/>
            </a:endParaRPr>
          </a:p>
          <a:p>
            <a:pPr marL="285750" indent="-285750">
              <a:buFont typeface="Wingdings" panose="05000000000000000000" charset="0"/>
              <a:buChar char="u"/>
            </a:pPr>
            <a:endParaRPr lang="en-US" altLang="zh-CN" dirty="0" smtClean="0">
              <a:sym typeface="+mn-ea"/>
            </a:endParaRPr>
          </a:p>
          <a:p>
            <a:pPr marL="285750" indent="-285750">
              <a:buFont typeface="Wingdings" panose="05000000000000000000" charset="0"/>
              <a:buChar char="u"/>
            </a:pPr>
            <a:r>
              <a:rPr lang="en-US" altLang="zh-CN" dirty="0" smtClean="0">
                <a:sym typeface="+mn-ea"/>
              </a:rPr>
              <a:t>当出现见面课进度不增加的情况，请检查自己是否在重复观看“已观看”的部分（重复播放不记录进签到进度）或是当次见面课有多个视频但只看了第一个，未观看其他视频。</a:t>
            </a:r>
            <a:endParaRPr lang="en-US" altLang="zh-CN" dirty="0" smtClean="0">
              <a:sym typeface="+mn-ea"/>
            </a:endParaRPr>
          </a:p>
          <a:p>
            <a:pPr marL="285750" indent="-285750">
              <a:buFont typeface="Wingdings" panose="05000000000000000000" charset="0"/>
              <a:buChar char="u"/>
            </a:pPr>
            <a:endParaRPr lang="en-US" altLang="zh-CN" dirty="0" smtClean="0">
              <a:sym typeface="+mn-ea"/>
            </a:endParaRPr>
          </a:p>
          <a:p>
            <a:pPr marL="285750" indent="-285750">
              <a:buFont typeface="Wingdings" panose="05000000000000000000" charset="0"/>
              <a:buChar char="u"/>
            </a:pPr>
            <a:r>
              <a:rPr lang="en-US" altLang="zh-CN" dirty="0" smtClean="0">
                <a:sym typeface="+mn-ea"/>
              </a:rPr>
              <a:t>操作方法：在全屏模式下，点击播放器底部的</a:t>
            </a:r>
            <a:r>
              <a:rPr lang="en-US" altLang="zh-CN" b="1" dirty="0" smtClean="0">
                <a:solidFill>
                  <a:srgbClr val="FF0000"/>
                </a:solidFill>
                <a:sym typeface="+mn-ea"/>
              </a:rPr>
              <a:t>【记录】</a:t>
            </a:r>
            <a:r>
              <a:rPr lang="en-US" altLang="zh-CN" dirty="0" smtClean="0">
                <a:sym typeface="+mn-ea"/>
              </a:rPr>
              <a:t>及</a:t>
            </a:r>
            <a:r>
              <a:rPr lang="en-US" altLang="zh-CN" b="1" dirty="0" smtClean="0">
                <a:solidFill>
                  <a:srgbClr val="FF0000"/>
                </a:solidFill>
                <a:sym typeface="+mn-ea"/>
              </a:rPr>
              <a:t>【章节】</a:t>
            </a:r>
            <a:r>
              <a:rPr lang="en-US" altLang="zh-CN" dirty="0" smtClean="0">
                <a:sym typeface="+mn-ea"/>
              </a:rPr>
              <a:t>，可以分别查看“未观看”/“已观看”的情况和当次见面课是否有多个视频。</a:t>
            </a:r>
            <a:endParaRPr lang="en-US" altLang="zh-CN" dirty="0" smtClean="0">
              <a:sym typeface="+mn-ea"/>
            </a:endParaRPr>
          </a:p>
          <a:p>
            <a:endParaRPr lang="zh-CN" altLang="en-US"/>
          </a:p>
        </p:txBody>
      </p:sp>
      <p:pic>
        <p:nvPicPr>
          <p:cNvPr id="2097174" name="图片 55" descr="APP图4.5"/>
          <p:cNvPicPr>
            <a:picLocks noChangeAspect="1"/>
          </p:cNvPicPr>
          <p:nvPr/>
        </p:nvPicPr>
        <p:blipFill>
          <a:blip r:embed="rId2"/>
          <a:stretch>
            <a:fillRect/>
          </a:stretch>
        </p:blipFill>
        <p:spPr>
          <a:xfrm>
            <a:off x="3162935" y="732790"/>
            <a:ext cx="3827780" cy="2308860"/>
          </a:xfrm>
          <a:prstGeom prst="rect">
            <a:avLst/>
          </a:prstGeom>
          <a:ln w="12700" cmpd="sng">
            <a:solidFill>
              <a:schemeClr val="accent6">
                <a:lumMod val="20000"/>
                <a:lumOff val="80000"/>
              </a:schemeClr>
            </a:solidFill>
            <a:prstDash val="solid"/>
          </a:ln>
        </p:spPr>
      </p:pic>
      <p:pic>
        <p:nvPicPr>
          <p:cNvPr id="2097175" name="图片 56" descr="APP图4.6"/>
          <p:cNvPicPr>
            <a:picLocks noChangeAspect="1"/>
          </p:cNvPicPr>
          <p:nvPr/>
        </p:nvPicPr>
        <p:blipFill>
          <a:blip r:embed="rId3"/>
          <a:stretch>
            <a:fillRect/>
          </a:stretch>
        </p:blipFill>
        <p:spPr>
          <a:xfrm>
            <a:off x="3183890" y="3615690"/>
            <a:ext cx="3786505" cy="2311400"/>
          </a:xfrm>
          <a:prstGeom prst="rect">
            <a:avLst/>
          </a:prstGeom>
          <a:ln w="12700" cmpd="sng">
            <a:solidFill>
              <a:schemeClr val="accent6">
                <a:lumMod val="20000"/>
                <a:lumOff val="80000"/>
              </a:schemeClr>
            </a:solidFill>
            <a:prstDash val="solid"/>
          </a:ln>
        </p:spPr>
      </p:pic>
      <p:sp>
        <p:nvSpPr>
          <p:cNvPr id="1048925" name="矩形 9"/>
          <p:cNvSpPr/>
          <p:nvPr/>
        </p:nvSpPr>
        <p:spPr>
          <a:xfrm>
            <a:off x="659765" y="2524125"/>
            <a:ext cx="2067560" cy="1680845"/>
          </a:xfrm>
          <a:prstGeom prst="rect">
            <a:avLst/>
          </a:pr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anchor="ctr"/>
          <a:lstStyle/>
          <a:p>
            <a:pPr algn="ctr" eaLnBrk="1" hangingPunct="1">
              <a:buFont typeface="Arial" panose="020B0604020202020204" pitchFamily="34" charset="0"/>
              <a:buNone/>
            </a:pPr>
            <a:endParaRPr lang="zh-CN" altLang="en-US" noProof="1"/>
          </a:p>
        </p:txBody>
      </p:sp>
      <p:sp>
        <p:nvSpPr>
          <p:cNvPr id="1048926" name="矩形 2"/>
          <p:cNvSpPr/>
          <p:nvPr/>
        </p:nvSpPr>
        <p:spPr>
          <a:xfrm>
            <a:off x="5006975" y="3894455"/>
            <a:ext cx="1084580" cy="1151255"/>
          </a:xfrm>
          <a:prstGeom prst="rect">
            <a:avLst/>
          </a:pr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anchor="ctr"/>
          <a:lstStyle/>
          <a:p>
            <a:pPr algn="ctr" eaLnBrk="1" hangingPunct="1">
              <a:buFont typeface="Arial" panose="020B0604020202020204" pitchFamily="34" charset="0"/>
              <a:buNone/>
            </a:pPr>
            <a:endParaRPr lang="zh-CN" altLang="en-US" noProof="1"/>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048925"/>
                                        </p:tgtEl>
                                        <p:attrNameLst>
                                          <p:attrName>style.visibility</p:attrName>
                                        </p:attrNameLst>
                                      </p:cBhvr>
                                      <p:to>
                                        <p:strVal val="visible"/>
                                      </p:to>
                                    </p:set>
                                    <p:anim calcmode="lin" valueType="num">
                                      <p:cBhvr>
                                        <p:cTn id="7" dur="500"/>
                                        <p:tgtEl>
                                          <p:spTgt spid="1048925"/>
                                        </p:tgtEl>
                                        <p:attrNameLst>
                                          <p:attrName>ppt_x</p:attrName>
                                        </p:attrNameLst>
                                      </p:cBhvr>
                                      <p:tavLst>
                                        <p:tav tm="0">
                                          <p:val>
                                            <p:strVal val="#ppt_x+#ppt_w*1.125000"/>
                                          </p:val>
                                        </p:tav>
                                        <p:tav tm="100000">
                                          <p:val>
                                            <p:strVal val="#ppt_x"/>
                                          </p:val>
                                        </p:tav>
                                      </p:tavLst>
                                    </p:anim>
                                    <p:animEffect transition="in" filter="wipe(left)">
                                      <p:cBhvr>
                                        <p:cTn id="8" dur="500"/>
                                        <p:tgtEl>
                                          <p:spTgt spid="1048925"/>
                                        </p:tgtEl>
                                      </p:cBhvr>
                                    </p:animEffect>
                                  </p:childTnLst>
                                </p:cTn>
                              </p:par>
                            </p:childTnLst>
                          </p:cTn>
                        </p:par>
                        <p:par>
                          <p:cTn id="9" fill="hold">
                            <p:stCondLst>
                              <p:cond delay="500"/>
                            </p:stCondLst>
                            <p:childTnLst>
                              <p:par>
                                <p:cTn id="10" presetID="12" presetClass="entr" presetSubtype="2" fill="hold" grpId="0" nodeType="afterEffect">
                                  <p:stCondLst>
                                    <p:cond delay="0"/>
                                  </p:stCondLst>
                                  <p:childTnLst>
                                    <p:set>
                                      <p:cBhvr>
                                        <p:cTn id="11" dur="1" fill="hold">
                                          <p:stCondLst>
                                            <p:cond delay="0"/>
                                          </p:stCondLst>
                                        </p:cTn>
                                        <p:tgtEl>
                                          <p:spTgt spid="1048926"/>
                                        </p:tgtEl>
                                        <p:attrNameLst>
                                          <p:attrName>style.visibility</p:attrName>
                                        </p:attrNameLst>
                                      </p:cBhvr>
                                      <p:to>
                                        <p:strVal val="visible"/>
                                      </p:to>
                                    </p:set>
                                    <p:anim calcmode="lin" valueType="num">
                                      <p:cBhvr>
                                        <p:cTn id="12" dur="500"/>
                                        <p:tgtEl>
                                          <p:spTgt spid="1048926"/>
                                        </p:tgtEl>
                                        <p:attrNameLst>
                                          <p:attrName>ppt_x</p:attrName>
                                        </p:attrNameLst>
                                      </p:cBhvr>
                                      <p:tavLst>
                                        <p:tav tm="0">
                                          <p:val>
                                            <p:strVal val="#ppt_x+#ppt_w*1.125000"/>
                                          </p:val>
                                        </p:tav>
                                        <p:tav tm="100000">
                                          <p:val>
                                            <p:strVal val="#ppt_x"/>
                                          </p:val>
                                        </p:tav>
                                      </p:tavLst>
                                    </p:anim>
                                    <p:animEffect transition="in" filter="wipe(left)">
                                      <p:cBhvr>
                                        <p:cTn id="13" dur="500"/>
                                        <p:tgtEl>
                                          <p:spTgt spid="10489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25" grpId="0" bldLvl="0" animBg="1"/>
      <p:bldP spid="104892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73100" y="368300"/>
            <a:ext cx="6851015" cy="768350"/>
          </a:xfrm>
          <a:prstGeom prst="rect">
            <a:avLst/>
          </a:prstGeom>
          <a:noFill/>
        </p:spPr>
        <p:txBody>
          <a:bodyPr wrap="square" rtlCol="0">
            <a:spAutoFit/>
          </a:bodyPr>
          <a:lstStyle/>
          <a:p>
            <a:pPr algn="l"/>
            <a:r>
              <a:rPr lang="en-US" altLang="zh-CN" sz="4400"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2.3</a:t>
            </a:r>
            <a:r>
              <a:rPr lang="zh-CN" altLang="en-US" sz="4400"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章节测试</a:t>
            </a:r>
            <a:endParaRPr lang="en-US" altLang="zh-CN" sz="4400"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9" name="矩形 8"/>
          <p:cNvSpPr/>
          <p:nvPr/>
        </p:nvSpPr>
        <p:spPr>
          <a:xfrm>
            <a:off x="507626" y="1242050"/>
            <a:ext cx="4777017" cy="3784600"/>
          </a:xfrm>
          <a:prstGeom prst="rect">
            <a:avLst/>
          </a:prstGeom>
        </p:spPr>
        <p:txBody>
          <a:bodyPr wrap="square">
            <a:spAutoFit/>
          </a:bodyPr>
          <a:lstStyle/>
          <a:p>
            <a:pPr>
              <a:lnSpc>
                <a:spcPct val="150000"/>
              </a:lnSpc>
            </a:pPr>
            <a:endParaRPr lang="zh-CN" altLang="en-US" sz="2400" dirty="0">
              <a:latin typeface="方正清刻本悦宋简体" panose="02000000000000000000" pitchFamily="2" charset="-122"/>
              <a:ea typeface="方正清刻本悦宋简体" panose="02000000000000000000" pitchFamily="2" charset="-122"/>
            </a:endParaRPr>
          </a:p>
          <a:p>
            <a:pPr algn="ctr"/>
            <a:endParaRPr lang="en-US" altLang="zh-CN" sz="2400" dirty="0" smtClean="0"/>
          </a:p>
          <a:p>
            <a:pPr>
              <a:lnSpc>
                <a:spcPct val="150000"/>
              </a:lnSpc>
            </a:pPr>
            <a:r>
              <a:rPr lang="zh-CN" altLang="en-US" sz="2400" dirty="0" smtClean="0">
                <a:sym typeface="+mn-ea"/>
              </a:rPr>
              <a:t>点开</a:t>
            </a:r>
            <a:r>
              <a:rPr lang="en-US" altLang="zh-CN" sz="2400" dirty="0" smtClean="0">
                <a:solidFill>
                  <a:srgbClr val="FF0000"/>
                </a:solidFill>
                <a:sym typeface="+mn-ea"/>
              </a:rPr>
              <a:t>【</a:t>
            </a:r>
            <a:r>
              <a:rPr lang="zh-CN" altLang="en-US" sz="2400" dirty="0" smtClean="0">
                <a:solidFill>
                  <a:srgbClr val="FF0000"/>
                </a:solidFill>
                <a:sym typeface="+mn-ea"/>
              </a:rPr>
              <a:t>作业考试</a:t>
            </a:r>
            <a:r>
              <a:rPr lang="en-US" altLang="zh-CN" sz="2400" dirty="0" smtClean="0">
                <a:solidFill>
                  <a:srgbClr val="FF0000"/>
                </a:solidFill>
                <a:sym typeface="+mn-ea"/>
              </a:rPr>
              <a:t>】</a:t>
            </a:r>
            <a:r>
              <a:rPr lang="zh-CN" altLang="en-US" sz="2400" dirty="0" smtClean="0">
                <a:sym typeface="+mn-ea"/>
              </a:rPr>
              <a:t>，能看到所有的章节测试，章节测试有提交的截止时间，规定时间内完成即可。</a:t>
            </a:r>
            <a:endParaRPr lang="zh-CN" altLang="en-US" sz="2400" dirty="0" smtClean="0"/>
          </a:p>
          <a:p>
            <a:pPr>
              <a:lnSpc>
                <a:spcPct val="150000"/>
              </a:lnSpc>
            </a:pPr>
            <a:r>
              <a:rPr lang="zh-CN" altLang="en-US" sz="2400" dirty="0" smtClean="0">
                <a:sym typeface="+mn-ea"/>
              </a:rPr>
              <a:t>每个章节测试最多可申请</a:t>
            </a:r>
            <a:r>
              <a:rPr lang="en-US" altLang="zh-CN" sz="2400" dirty="0">
                <a:solidFill>
                  <a:srgbClr val="FF0000"/>
                </a:solidFill>
                <a:sym typeface="+mn-ea"/>
              </a:rPr>
              <a:t>3</a:t>
            </a:r>
            <a:r>
              <a:rPr lang="zh-CN" altLang="en-US" sz="2400" dirty="0">
                <a:solidFill>
                  <a:srgbClr val="FF0000"/>
                </a:solidFill>
                <a:sym typeface="+mn-ea"/>
              </a:rPr>
              <a:t>次</a:t>
            </a:r>
            <a:r>
              <a:rPr lang="zh-CN" altLang="en-US" sz="2400" dirty="0" smtClean="0">
                <a:sym typeface="+mn-ea"/>
              </a:rPr>
              <a:t>重做，以</a:t>
            </a:r>
            <a:r>
              <a:rPr lang="zh-CN" altLang="en-US" sz="2400" dirty="0" smtClean="0">
                <a:solidFill>
                  <a:srgbClr val="FF0000"/>
                </a:solidFill>
                <a:sym typeface="+mn-ea"/>
              </a:rPr>
              <a:t>最后一次</a:t>
            </a:r>
            <a:r>
              <a:rPr lang="zh-CN" altLang="en-US" sz="2400" dirty="0" smtClean="0">
                <a:sym typeface="+mn-ea"/>
              </a:rPr>
              <a:t>答题成绩为准。</a:t>
            </a:r>
            <a:endParaRPr lang="zh-CN" altLang="en-US" sz="2400" dirty="0">
              <a:latin typeface="方正清刻本悦宋简体" panose="02000000000000000000" pitchFamily="2" charset="-122"/>
              <a:ea typeface="方正清刻本悦宋简体" panose="02000000000000000000" pitchFamily="2" charset="-122"/>
            </a:endParaRPr>
          </a:p>
        </p:txBody>
      </p:sp>
      <p:grpSp>
        <p:nvGrpSpPr>
          <p:cNvPr id="19" name="组合 18"/>
          <p:cNvGrpSpPr/>
          <p:nvPr/>
        </p:nvGrpSpPr>
        <p:grpSpPr>
          <a:xfrm>
            <a:off x="7120255" y="748665"/>
            <a:ext cx="3743960" cy="6718300"/>
            <a:chOff x="8866899" y="531792"/>
            <a:chExt cx="3439160" cy="671852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866899" y="531792"/>
              <a:ext cx="3439160" cy="6718520"/>
            </a:xfrm>
            <a:prstGeom prst="rect">
              <a:avLst/>
            </a:prstGeom>
            <a:effectLst>
              <a:outerShdw blurRad="254000" sx="101000" sy="101000" algn="ctr" rotWithShape="0">
                <a:prstClr val="black">
                  <a:alpha val="23000"/>
                </a:prstClr>
              </a:outerShdw>
            </a:effectLst>
          </p:spPr>
        </p:pic>
        <p:sp>
          <p:nvSpPr>
            <p:cNvPr id="3" name="矩形 2"/>
            <p:cNvSpPr/>
            <p:nvPr/>
          </p:nvSpPr>
          <p:spPr>
            <a:xfrm>
              <a:off x="9268042" y="2782734"/>
              <a:ext cx="2636873" cy="741516"/>
            </a:xfrm>
            <a:prstGeom prst="rect">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8283" y="210784"/>
            <a:ext cx="2119294" cy="538082"/>
          </a:xfrm>
          <a:prstGeom prst="rect">
            <a:avLst/>
          </a:prstGeom>
        </p:spPr>
      </p:pic>
      <p:pic>
        <p:nvPicPr>
          <p:cNvPr id="2" name="图片 1"/>
          <p:cNvPicPr>
            <a:picLocks noChangeAspect="1"/>
          </p:cNvPicPr>
          <p:nvPr/>
        </p:nvPicPr>
        <p:blipFill>
          <a:blip r:embed="rId3" cstate="print"/>
          <a:stretch>
            <a:fillRect/>
          </a:stretch>
        </p:blipFill>
        <p:spPr>
          <a:xfrm>
            <a:off x="7559040" y="1785620"/>
            <a:ext cx="2898140" cy="4668520"/>
          </a:xfrm>
          <a:prstGeom prst="rect">
            <a:avLst/>
          </a:prstGeom>
        </p:spPr>
      </p:pic>
      <p:sp>
        <p:nvSpPr>
          <p:cNvPr id="17" name="矩形 16"/>
          <p:cNvSpPr/>
          <p:nvPr/>
        </p:nvSpPr>
        <p:spPr>
          <a:xfrm>
            <a:off x="7626985" y="2471420"/>
            <a:ext cx="2729865" cy="2828290"/>
          </a:xfrm>
          <a:prstGeom prst="rect">
            <a:avLst/>
          </a:prstGeom>
          <a:noFill/>
          <a:ln w="38100">
            <a:solidFill>
              <a:srgbClr val="FF0000"/>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
        <p:nvSpPr>
          <p:cNvPr id="14" name="文本框 13"/>
          <p:cNvSpPr txBox="1"/>
          <p:nvPr/>
        </p:nvSpPr>
        <p:spPr>
          <a:xfrm>
            <a:off x="7698105" y="5664835"/>
            <a:ext cx="1552575" cy="245110"/>
          </a:xfrm>
          <a:prstGeom prst="rect">
            <a:avLst/>
          </a:prstGeom>
          <a:solidFill>
            <a:schemeClr val="bg1"/>
          </a:solidFill>
          <a:ln>
            <a:solidFill>
              <a:schemeClr val="bg1"/>
            </a:solidFill>
          </a:ln>
        </p:spPr>
        <p:txBody>
          <a:bodyPr wrap="square" rtlCol="0">
            <a:spAutoFit/>
          </a:bodyPr>
          <a:lstStyle/>
          <a:p>
            <a:r>
              <a:rPr lang="en-US" altLang="zh-CN" sz="1000"/>
              <a:t>2018 </a:t>
            </a:r>
            <a:r>
              <a:rPr lang="zh-CN" altLang="en-US" sz="1000"/>
              <a:t>确 信 的 力 量</a:t>
            </a:r>
            <a:endParaRPr lang="zh-CN" altLang="en-US" sz="1000"/>
          </a:p>
        </p:txBody>
      </p:sp>
    </p:spTree>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p:txBody>
          <a:bodyPr lIns="90000" tIns="46800" rIns="90000" bIns="46800">
            <a:normAutofit/>
          </a:bodyPr>
          <a:lstStyle/>
          <a:p>
            <a:r>
              <a:rPr lang="en-US" altLang="zh-CN"/>
              <a:t>3.</a:t>
            </a:r>
            <a:r>
              <a:rPr lang="zh-CN" altLang="en-US"/>
              <a:t>考试和成绩</a:t>
            </a:r>
            <a:endParaRPr lang="zh-CN" altLang="en-US"/>
          </a:p>
        </p:txBody>
      </p:sp>
      <p:sp>
        <p:nvSpPr>
          <p:cNvPr id="10" name="文本框 9"/>
          <p:cNvSpPr txBox="1"/>
          <p:nvPr>
            <p:custDataLst>
              <p:tags r:id="rId2"/>
            </p:custDataLst>
          </p:nvPr>
        </p:nvSpPr>
        <p:spPr>
          <a:xfrm>
            <a:off x="2159635" y="2536190"/>
            <a:ext cx="2084705" cy="1569720"/>
          </a:xfrm>
          <a:prstGeom prst="rect">
            <a:avLst/>
          </a:prstGeom>
          <a:noFill/>
        </p:spPr>
        <p:txBody>
          <a:bodyPr wrap="square" lIns="90000" tIns="46800" rIns="90000" bIns="46800" rtlCol="0" anchor="ctr" anchorCtr="0">
            <a:normAutofit/>
          </a:bodyPr>
          <a:lstStyle/>
          <a:p>
            <a:pPr algn="ctr"/>
            <a:r>
              <a:rPr lang="en-US" altLang="zh-CN" sz="4800" b="1">
                <a:solidFill>
                  <a:schemeClr val="bg1"/>
                </a:solidFill>
              </a:rPr>
              <a:t>PART</a:t>
            </a:r>
            <a:endParaRPr lang="en-US" altLang="zh-CN" sz="4800" b="1">
              <a:solidFill>
                <a:schemeClr val="bg1"/>
              </a:solidFill>
            </a:endParaRPr>
          </a:p>
        </p:txBody>
      </p:sp>
      <p:sp>
        <p:nvSpPr>
          <p:cNvPr id="3" name="文本占位符 2"/>
          <p:cNvSpPr>
            <a:spLocks noGrp="1"/>
          </p:cNvSpPr>
          <p:nvPr>
            <p:ph type="body" idx="1"/>
            <p:custDataLst>
              <p:tags r:id="rId3"/>
            </p:custDataLst>
          </p:nvPr>
        </p:nvSpPr>
        <p:spPr>
          <a:xfrm>
            <a:off x="5463540" y="3545840"/>
            <a:ext cx="6365240" cy="459105"/>
          </a:xfrm>
        </p:spPr>
        <p:txBody>
          <a:bodyPr lIns="90000" tIns="46800" rIns="90000" bIns="46800">
            <a:noAutofit/>
          </a:bodyPr>
          <a:lstStyle/>
          <a:p>
            <a:r>
              <a:rPr lang="en-US" altLang="zh-CN" sz="1800"/>
              <a:t>3.1</a:t>
            </a:r>
            <a:r>
              <a:rPr lang="zh-CN" altLang="en-US" sz="1800"/>
              <a:t>期末考试    </a:t>
            </a:r>
            <a:r>
              <a:rPr lang="en-US" altLang="zh-CN" sz="1800"/>
              <a:t>3.2</a:t>
            </a:r>
            <a:r>
              <a:rPr lang="zh-CN" altLang="en-US" sz="1800"/>
              <a:t>成绩规则    </a:t>
            </a:r>
            <a:r>
              <a:rPr lang="en-US" altLang="zh-CN" sz="1800"/>
              <a:t>3.3</a:t>
            </a:r>
            <a:r>
              <a:rPr lang="zh-CN" altLang="en-US" sz="1800"/>
              <a:t>成绩构成    </a:t>
            </a:r>
            <a:r>
              <a:rPr lang="en-US" altLang="zh-CN" sz="1800"/>
              <a:t>3.4</a:t>
            </a:r>
            <a:r>
              <a:rPr lang="zh-CN" altLang="en-US" sz="1800"/>
              <a:t>时间说明</a:t>
            </a:r>
            <a:endParaRPr lang="zh-CN" altLang="en-US" sz="1800"/>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4"/>
          <p:cNvSpPr>
            <a:spLocks noChangeArrowheads="1"/>
          </p:cNvSpPr>
          <p:nvPr/>
        </p:nvSpPr>
        <p:spPr bwMode="auto">
          <a:xfrm>
            <a:off x="0" y="-88900"/>
            <a:ext cx="12192000" cy="714375"/>
          </a:xfrm>
          <a:prstGeom prst="rect">
            <a:avLst/>
          </a:prstGeom>
          <a:solidFill>
            <a:schemeClr val="accent1">
              <a:lumMod val="40000"/>
              <a:lumOff val="60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 name="îṥḻíḓé"/>
          <p:cNvSpPr/>
          <p:nvPr/>
        </p:nvSpPr>
        <p:spPr bwMode="auto">
          <a:xfrm>
            <a:off x="903678" y="2777204"/>
            <a:ext cx="1989945" cy="1989945"/>
          </a:xfrm>
          <a:prstGeom prst="ellipse">
            <a:avLst/>
          </a:prstGeom>
          <a:solidFill>
            <a:schemeClr val="bg1"/>
          </a:solidFill>
          <a:ln w="69850" cap="flat" cmpd="sng" algn="ctr">
            <a:solidFill>
              <a:schemeClr val="accent1">
                <a:lumMod val="100000"/>
                <a:alpha val="22000"/>
              </a:schemeClr>
            </a:solidFill>
            <a:prstDash val="solid"/>
            <a:round/>
            <a:headEnd type="none" w="med" len="med"/>
            <a:tailEnd type="none" w="med" len="med"/>
          </a:ln>
          <a:effectLst>
            <a:outerShdw blurRad="63500" sx="101000" sy="101000" algn="ctr" rotWithShape="0">
              <a:srgbClr val="C00000">
                <a:alpha val="40000"/>
              </a:srgbClr>
            </a:outerShdw>
          </a:effectLst>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26" name="íŝ1iḓé"/>
          <p:cNvSpPr/>
          <p:nvPr/>
        </p:nvSpPr>
        <p:spPr bwMode="auto">
          <a:xfrm>
            <a:off x="988048" y="2861574"/>
            <a:ext cx="1821205" cy="1821205"/>
          </a:xfrm>
          <a:prstGeom prst="ellipse">
            <a:avLst/>
          </a:prstGeom>
          <a:solidFill>
            <a:srgbClr val="C00000"/>
          </a:solidFill>
          <a:ln w="57150">
            <a:noFill/>
            <a:round/>
          </a:ln>
        </p:spPr>
        <p:txBody>
          <a:bodyPr vert="horz" wrap="square" lIns="91440" tIns="45720" rIns="91440" bIns="45720" anchor="ctr" anchorCtr="1"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登陆报到</a:t>
            </a:r>
            <a:endParaRPr kumimoji="0" lang="zh-CN" altLang="en-US" sz="2000" b="1" i="0" u="none" strike="noStrike" kern="1200" cap="none" spc="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2" name="iṩľïḓe"/>
          <p:cNvSpPr/>
          <p:nvPr/>
        </p:nvSpPr>
        <p:spPr bwMode="auto">
          <a:xfrm>
            <a:off x="3701912" y="2777204"/>
            <a:ext cx="1989945" cy="1989945"/>
          </a:xfrm>
          <a:prstGeom prst="ellipse">
            <a:avLst/>
          </a:prstGeom>
          <a:solidFill>
            <a:schemeClr val="bg1"/>
          </a:solidFill>
          <a:ln w="69850" cap="flat" cmpd="sng" algn="ctr">
            <a:solidFill>
              <a:schemeClr val="bg1">
                <a:lumMod val="85000"/>
              </a:schemeClr>
            </a:solidFill>
            <a:prstDash val="solid"/>
            <a:round/>
            <a:headEnd type="none" w="med" len="med"/>
            <a:tailEnd type="none" w="med" len="med"/>
          </a:ln>
          <a:effectLst>
            <a:outerShdw blurRad="63500" sx="102000" sy="102000" algn="ctr" rotWithShape="0">
              <a:srgbClr val="002060">
                <a:alpha val="40000"/>
              </a:srgbClr>
            </a:outerShdw>
          </a:effectLst>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等线" panose="02010600030101010101" charset="-122"/>
              <a:ea typeface="+mn-ea"/>
              <a:cs typeface="+mn-cs"/>
            </a:endParaRPr>
          </a:p>
        </p:txBody>
      </p:sp>
      <p:sp>
        <p:nvSpPr>
          <p:cNvPr id="23" name="iṧlïḓè"/>
          <p:cNvSpPr/>
          <p:nvPr/>
        </p:nvSpPr>
        <p:spPr bwMode="auto">
          <a:xfrm>
            <a:off x="3786282" y="2861574"/>
            <a:ext cx="1821205" cy="1821205"/>
          </a:xfrm>
          <a:prstGeom prst="ellipse">
            <a:avLst/>
          </a:prstGeom>
          <a:solidFill>
            <a:srgbClr val="002060"/>
          </a:solidFill>
          <a:ln w="57150">
            <a:noFill/>
            <a:round/>
          </a:ln>
          <a:effectLst>
            <a:outerShdw blurRad="63500" sx="102000" sy="102000" algn="ctr" rotWithShape="0">
              <a:prstClr val="black">
                <a:alpha val="40000"/>
              </a:prstClr>
            </a:outerShdw>
          </a:effectLst>
        </p:spPr>
        <p:txBody>
          <a:bodyPr vert="horz" wrap="square" lIns="91440" tIns="45720" rIns="91440" bIns="45720" anchor="ctr" anchorCtr="1"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如何学习</a:t>
            </a:r>
            <a:endParaRPr kumimoji="0" lang="zh-CN" altLang="en-US" sz="2000" b="1" i="0" u="none" strike="noStrike" kern="1200" cap="none" spc="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9" name="ïṣḻiḋê"/>
          <p:cNvSpPr/>
          <p:nvPr/>
        </p:nvSpPr>
        <p:spPr bwMode="auto">
          <a:xfrm>
            <a:off x="6500146" y="2777204"/>
            <a:ext cx="1989945" cy="1989945"/>
          </a:xfrm>
          <a:prstGeom prst="ellipse">
            <a:avLst/>
          </a:prstGeom>
          <a:solidFill>
            <a:schemeClr val="bg1"/>
          </a:solidFill>
          <a:ln w="69850" cap="flat" cmpd="sng" algn="ctr">
            <a:solidFill>
              <a:schemeClr val="accent1">
                <a:lumMod val="75000"/>
                <a:alpha val="22000"/>
              </a:schemeClr>
            </a:solidFill>
            <a:prstDash val="solid"/>
            <a:round/>
            <a:headEnd type="none" w="med" len="med"/>
            <a:tailEnd type="none" w="med" len="med"/>
          </a:ln>
          <a:effectLst>
            <a:outerShdw blurRad="63500" sx="102000" sy="102000" algn="ctr" rotWithShape="0">
              <a:srgbClr val="FCCF4F">
                <a:alpha val="40000"/>
              </a:srgbClr>
            </a:outerShdw>
          </a:effectLst>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20" name="íṣľiḍè"/>
          <p:cNvSpPr/>
          <p:nvPr/>
        </p:nvSpPr>
        <p:spPr bwMode="auto">
          <a:xfrm>
            <a:off x="6584516" y="2861574"/>
            <a:ext cx="1821205" cy="1821205"/>
          </a:xfrm>
          <a:prstGeom prst="ellipse">
            <a:avLst/>
          </a:prstGeom>
          <a:solidFill>
            <a:srgbClr val="FFC000"/>
          </a:solidFill>
          <a:ln w="57150">
            <a:noFill/>
            <a:round/>
          </a:ln>
          <a:effectLst>
            <a:outerShdw blurRad="63500" sx="102000" sy="102000" algn="ctr" rotWithShape="0">
              <a:srgbClr val="FFC000">
                <a:alpha val="40000"/>
              </a:srgbClr>
            </a:outerShdw>
          </a:effectLst>
        </p:spPr>
        <p:txBody>
          <a:bodyPr vert="horz" wrap="square" lIns="91440" tIns="45720" rIns="91440" bIns="45720" anchor="ctr" anchorCtr="1"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考试与成绩</a:t>
            </a:r>
            <a:endParaRPr kumimoji="0" lang="zh-CN" altLang="en-US" sz="2000" b="1" i="0" u="none" strike="noStrike" kern="1200" cap="none" spc="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6" name="íşḷîdê"/>
          <p:cNvSpPr/>
          <p:nvPr/>
        </p:nvSpPr>
        <p:spPr bwMode="auto">
          <a:xfrm>
            <a:off x="9298379" y="2777204"/>
            <a:ext cx="1989945" cy="1989945"/>
          </a:xfrm>
          <a:prstGeom prst="ellipse">
            <a:avLst/>
          </a:prstGeom>
          <a:solidFill>
            <a:schemeClr val="bg1"/>
          </a:solidFill>
          <a:ln w="69850" cap="flat" cmpd="sng" algn="ctr">
            <a:solidFill>
              <a:schemeClr val="bg1">
                <a:lumMod val="85000"/>
              </a:schemeClr>
            </a:solidFill>
            <a:prstDash val="solid"/>
            <a:round/>
            <a:headEnd type="none" w="med" len="med"/>
            <a:tailEnd type="none" w="med" len="med"/>
          </a:ln>
          <a:effectLst>
            <a:outerShdw blurRad="63500" sx="102000" sy="102000" algn="ctr" rotWithShape="0">
              <a:srgbClr val="00C796">
                <a:alpha val="40000"/>
              </a:srgbClr>
            </a:outerShdw>
          </a:effectLst>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
        <p:nvSpPr>
          <p:cNvPr id="17" name="íṡḻîḋe"/>
          <p:cNvSpPr/>
          <p:nvPr/>
        </p:nvSpPr>
        <p:spPr bwMode="auto">
          <a:xfrm>
            <a:off x="9382749" y="2861574"/>
            <a:ext cx="1821205" cy="1821205"/>
          </a:xfrm>
          <a:prstGeom prst="ellipse">
            <a:avLst/>
          </a:prstGeom>
          <a:solidFill>
            <a:srgbClr val="00C796"/>
          </a:solidFill>
          <a:ln w="57150">
            <a:noFill/>
            <a:round/>
          </a:ln>
          <a:effectLst>
            <a:outerShdw blurRad="63500" sx="102000" sy="102000" algn="ctr" rotWithShape="0">
              <a:srgbClr val="00C796">
                <a:alpha val="40000"/>
              </a:srgbClr>
            </a:outerShdw>
          </a:effectLst>
        </p:spPr>
        <p:txBody>
          <a:bodyPr vert="horz" wrap="square" lIns="91440" tIns="45720" rIns="91440" bIns="45720" anchor="ctr" anchorCtr="1"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遇到问题联系谁</a:t>
            </a:r>
            <a:endParaRPr kumimoji="0" lang="zh-CN" altLang="en-US" sz="2000" b="1" i="0" u="none" strike="noStrike" kern="1200" cap="none" spc="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8" name="îşlíḍe"/>
          <p:cNvSpPr txBox="1"/>
          <p:nvPr/>
        </p:nvSpPr>
        <p:spPr>
          <a:xfrm>
            <a:off x="673099" y="1113367"/>
            <a:ext cx="10845802" cy="710482"/>
          </a:xfrm>
          <a:prstGeom prst="rect">
            <a:avLst/>
          </a:prstGeom>
          <a:noFill/>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mn-cs"/>
              </a:rPr>
              <a:t>目录 </a:t>
            </a:r>
            <a:endParaRPr kumimoji="0" lang="en-US" altLang="zh-CN" sz="4000" b="1" i="0" u="none" strike="noStrike" kern="1200" cap="none" spc="0" normalizeH="0" baseline="0" noProof="0" dirty="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mn-cs"/>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09785" y="-33655"/>
            <a:ext cx="2379345" cy="6038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IMG_2467.PNG"/>
          <p:cNvPicPr>
            <a:picLocks noChangeAspect="1"/>
          </p:cNvPicPr>
          <p:nvPr/>
        </p:nvPicPr>
        <p:blipFill rotWithShape="1">
          <a:blip r:embed="rId1" cstate="print">
            <a:extLst>
              <a:ext uri="{28A0092B-C50C-407E-A947-70E740481C1C}">
                <a14:useLocalDpi xmlns:a14="http://schemas.microsoft.com/office/drawing/2010/main" val="0"/>
              </a:ext>
            </a:extLst>
          </a:blip>
          <a:srcRect l="294" t="2206" r="-5188"/>
          <a:stretch>
            <a:fillRect/>
          </a:stretch>
        </p:blipFill>
        <p:spPr>
          <a:xfrm>
            <a:off x="106198" y="439579"/>
            <a:ext cx="3936437" cy="5794600"/>
          </a:xfrm>
          <a:prstGeom prst="rect">
            <a:avLst/>
          </a:prstGeom>
        </p:spPr>
      </p:pic>
      <p:pic>
        <p:nvPicPr>
          <p:cNvPr id="7" name="图片 6" descr="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3792" y="444500"/>
            <a:ext cx="3785616" cy="5943600"/>
          </a:xfrm>
          <a:prstGeom prst="rect">
            <a:avLst/>
          </a:prstGeom>
        </p:spPr>
      </p:pic>
      <p:sp>
        <p:nvSpPr>
          <p:cNvPr id="9" name="矩形 8"/>
          <p:cNvSpPr/>
          <p:nvPr/>
        </p:nvSpPr>
        <p:spPr>
          <a:xfrm>
            <a:off x="7709535" y="444768"/>
            <a:ext cx="4076700" cy="5446395"/>
          </a:xfrm>
          <a:prstGeom prst="rect">
            <a:avLst/>
          </a:prstGeom>
        </p:spPr>
        <p:txBody>
          <a:bodyPr wrap="square">
            <a:spAutoFit/>
          </a:bodyPr>
          <a:lstStyle/>
          <a:p>
            <a:pPr algn="ctr"/>
            <a:r>
              <a:rPr lang="en-US" altLang="zh-CN" sz="2400" b="1" dirty="0" smtClean="0">
                <a:solidFill>
                  <a:srgbClr val="FF0000"/>
                </a:solidFill>
              </a:rPr>
              <a:t>3.1</a:t>
            </a:r>
            <a:r>
              <a:rPr lang="zh-CN" altLang="en-US" sz="2400" b="1" dirty="0" smtClean="0">
                <a:solidFill>
                  <a:srgbClr val="FF0000"/>
                </a:solidFill>
              </a:rPr>
              <a:t>期末考试</a:t>
            </a:r>
            <a:endParaRPr lang="zh-CN" altLang="en-US" sz="2400" b="1" dirty="0" smtClean="0">
              <a:solidFill>
                <a:srgbClr val="FF0000"/>
              </a:solidFill>
            </a:endParaRPr>
          </a:p>
          <a:p>
            <a:pPr algn="ctr"/>
            <a:endParaRPr lang="en-US" altLang="zh-CN" dirty="0" smtClean="0"/>
          </a:p>
          <a:p>
            <a:r>
              <a:rPr lang="zh-CN" altLang="en-US" dirty="0" smtClean="0"/>
              <a:t>点开</a:t>
            </a:r>
            <a:r>
              <a:rPr lang="en-US" altLang="zh-CN" dirty="0" smtClean="0">
                <a:solidFill>
                  <a:srgbClr val="FF0000"/>
                </a:solidFill>
              </a:rPr>
              <a:t>【</a:t>
            </a:r>
            <a:r>
              <a:rPr lang="zh-CN" altLang="en-US" dirty="0" smtClean="0">
                <a:solidFill>
                  <a:srgbClr val="FF0000"/>
                </a:solidFill>
              </a:rPr>
              <a:t>作业考试</a:t>
            </a:r>
            <a:r>
              <a:rPr lang="en-US" altLang="zh-CN" dirty="0" smtClean="0">
                <a:solidFill>
                  <a:srgbClr val="FF0000"/>
                </a:solidFill>
              </a:rPr>
              <a:t>】</a:t>
            </a:r>
            <a:r>
              <a:rPr lang="zh-CN" altLang="en-US" dirty="0" smtClean="0"/>
              <a:t>，翻到最后有期末考试。</a:t>
            </a:r>
            <a:endParaRPr lang="zh-CN" altLang="en-US" dirty="0" smtClean="0"/>
          </a:p>
          <a:p>
            <a:r>
              <a:rPr lang="zh-CN" altLang="zh-CN" dirty="0" smtClean="0">
                <a:solidFill>
                  <a:srgbClr val="FF6600"/>
                </a:solidFill>
              </a:rPr>
              <a:t>注</a:t>
            </a:r>
            <a:r>
              <a:rPr lang="zh-CN" altLang="zh-CN" dirty="0">
                <a:solidFill>
                  <a:srgbClr val="FF6600"/>
                </a:solidFill>
              </a:rPr>
              <a:t>：超过课程学习时间，</a:t>
            </a:r>
            <a:endParaRPr lang="zh-CN" altLang="zh-CN" dirty="0">
              <a:solidFill>
                <a:srgbClr val="FF6600"/>
              </a:solidFill>
            </a:endParaRPr>
          </a:p>
          <a:p>
            <a:r>
              <a:rPr lang="zh-CN" altLang="zh-CN" b="1" dirty="0">
                <a:solidFill>
                  <a:srgbClr val="FF6600"/>
                </a:solidFill>
              </a:rPr>
              <a:t>考试</a:t>
            </a:r>
            <a:r>
              <a:rPr lang="zh-CN" altLang="zh-CN" dirty="0">
                <a:solidFill>
                  <a:srgbClr val="FF6600"/>
                </a:solidFill>
              </a:rPr>
              <a:t>有相应的开放及截止时间，</a:t>
            </a:r>
            <a:r>
              <a:rPr lang="zh-CN" altLang="zh-CN" b="1" dirty="0">
                <a:solidFill>
                  <a:srgbClr val="FF0000"/>
                </a:solidFill>
              </a:rPr>
              <a:t>考试开放之时，也就是学习结束之时，即除了考试，其他任何学习相关的内容均不再计分。</a:t>
            </a:r>
            <a:endParaRPr lang="zh-CN" altLang="zh-CN" b="1" dirty="0">
              <a:solidFill>
                <a:srgbClr val="FF0000"/>
              </a:solidFill>
            </a:endParaRPr>
          </a:p>
          <a:p>
            <a:r>
              <a:rPr lang="zh-CN" altLang="zh-CN" dirty="0">
                <a:solidFill>
                  <a:srgbClr val="FF6600"/>
                </a:solidFill>
              </a:rPr>
              <a:t>考试都是有时间限制的，不要抱着“看一看”的心理去打开考试，试卷打开后，即使关闭</a:t>
            </a:r>
            <a:r>
              <a:rPr lang="en-US" altLang="zh-CN" dirty="0">
                <a:solidFill>
                  <a:srgbClr val="FF6600"/>
                </a:solidFill>
              </a:rPr>
              <a:t>APP</a:t>
            </a:r>
            <a:r>
              <a:rPr lang="zh-CN" altLang="zh-CN" dirty="0">
                <a:solidFill>
                  <a:srgbClr val="FF6600"/>
                </a:solidFill>
              </a:rPr>
              <a:t>，时间仍会继续计时，一旦考试时限到了，试卷将会被系统自动提交。如在考试过程中出现问题，请先退出在中心进入，没答完题不要提交试卷，如误点提交，没有再答的机会。出现的问题解决不了，请找在线人工客服解决。</a:t>
            </a:r>
            <a:endParaRPr lang="zh-CN" altLang="zh-CN" dirty="0">
              <a:solidFill>
                <a:srgbClr val="FF6600"/>
              </a:solidFill>
            </a:endParaRPr>
          </a:p>
          <a:p>
            <a:endParaRPr lang="zh-CN" altLang="zh-CN" dirty="0">
              <a:solidFill>
                <a:srgbClr val="FF66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0"/>
          <p:cNvSpPr>
            <a:spLocks noChangeArrowheads="1"/>
          </p:cNvSpPr>
          <p:nvPr/>
        </p:nvSpPr>
        <p:spPr bwMode="auto">
          <a:xfrm>
            <a:off x="317500" y="282577"/>
            <a:ext cx="11557000" cy="6292851"/>
          </a:xfrm>
          <a:prstGeom prst="rect">
            <a:avLst/>
          </a:prstGeom>
          <a:solidFill>
            <a:schemeClr val="bg1"/>
          </a:solidFill>
          <a:ln>
            <a:noFill/>
          </a:ln>
        </p:spPr>
        <p:txBody>
          <a:bodyPr lIns="91424" tIns="45718" rIns="91424" bIns="45718" anchor="ctr"/>
          <a:lstStyle/>
          <a:p>
            <a:pPr algn="ctr" fontAlgn="base">
              <a:spcBef>
                <a:spcPct val="0"/>
              </a:spcBef>
              <a:spcAft>
                <a:spcPct val="0"/>
              </a:spcAft>
              <a:buFont typeface="Arial" panose="020B0604020202020204" pitchFamily="34" charset="0"/>
              <a:buNone/>
            </a:pPr>
            <a:endParaRPr lang="zh-CN" altLang="zh-CN">
              <a:solidFill>
                <a:srgbClr val="FFFFFF"/>
              </a:solidFill>
              <a:cs typeface="+mn-ea"/>
              <a:sym typeface="+mn-lt"/>
            </a:endParaRPr>
          </a:p>
        </p:txBody>
      </p:sp>
      <p:sp>
        <p:nvSpPr>
          <p:cNvPr id="4" name="文本框 5"/>
          <p:cNvSpPr txBox="1"/>
          <p:nvPr/>
        </p:nvSpPr>
        <p:spPr>
          <a:xfrm>
            <a:off x="7623175" y="372110"/>
            <a:ext cx="4428490" cy="751840"/>
          </a:xfrm>
          <a:prstGeom prst="rect">
            <a:avLst/>
          </a:prstGeom>
          <a:noFill/>
        </p:spPr>
        <p:txBody>
          <a:bodyPr wrap="square" lIns="91386" tIns="45710" rIns="91386" bIns="45710" rtlCol="0">
            <a:spAutoFit/>
          </a:bodyPr>
          <a:lstStyle/>
          <a:p>
            <a:pPr lvl="0" algn="l">
              <a:buClrTx/>
              <a:buSzTx/>
              <a:buFontTx/>
            </a:pPr>
            <a:r>
              <a:rPr lang="en-US"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3.2</a:t>
            </a:r>
            <a:r>
              <a:rPr lang="zh-CN" altLang="en-US"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成绩考核规则</a:t>
            </a:r>
            <a:endParaRPr lang="zh-CN" altLang="en-US" sz="4300" b="1" dirty="0">
              <a:solidFill>
                <a:srgbClr val="B83D68"/>
              </a:solidFill>
              <a:latin typeface="微软雅黑" panose="020B0503020204020204" pitchFamily="34" charset="-122"/>
              <a:ea typeface="微软雅黑" panose="020B0503020204020204" pitchFamily="34" charset="-122"/>
              <a:cs typeface="+mn-ea"/>
              <a:sym typeface="+mn-lt"/>
            </a:endParaRPr>
          </a:p>
        </p:txBody>
      </p:sp>
      <p:sp>
        <p:nvSpPr>
          <p:cNvPr id="5" name="Lorem Ipsum"/>
          <p:cNvSpPr/>
          <p:nvPr/>
        </p:nvSpPr>
        <p:spPr bwMode="auto">
          <a:xfrm>
            <a:off x="7727950" y="1574166"/>
            <a:ext cx="3746510" cy="4434840"/>
          </a:xfrm>
          <a:prstGeom prst="rect">
            <a:avLst/>
          </a:prstGeom>
          <a:noFill/>
          <a:ln w="635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71962" tIns="32393" rIns="71962" bIns="32393"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base">
              <a:spcBef>
                <a:spcPct val="0"/>
              </a:spcBef>
              <a:spcAft>
                <a:spcPts val="600"/>
              </a:spcAft>
            </a:pP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在学习过程中，学生可通过</a:t>
            </a:r>
            <a:r>
              <a:rPr lang="zh-CN" altLang="en-US" b="1" dirty="0" smtClean="0">
                <a:solidFill>
                  <a:srgbClr val="FF0000"/>
                </a:solidFill>
                <a:latin typeface="微软雅黑" panose="020B0503020204020204" pitchFamily="34" charset="-122"/>
                <a:ea typeface="微软雅黑" panose="020B0503020204020204" pitchFamily="34" charset="-122"/>
                <a:cs typeface="+mn-ea"/>
                <a:sym typeface="+mn-lt"/>
              </a:rPr>
              <a:t>【学习】</a:t>
            </a: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模块中的</a:t>
            </a:r>
            <a:r>
              <a:rPr lang="zh-CN" altLang="en-US" b="1" dirty="0" smtClean="0">
                <a:solidFill>
                  <a:srgbClr val="FF0000"/>
                </a:solidFill>
                <a:latin typeface="微软雅黑" panose="020B0503020204020204" pitchFamily="34" charset="-122"/>
                <a:ea typeface="微软雅黑" panose="020B0503020204020204" pitchFamily="34" charset="-122"/>
                <a:cs typeface="+mn-ea"/>
                <a:sym typeface="+mn-lt"/>
              </a:rPr>
              <a:t>【成绩分析】</a:t>
            </a: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来查看当前获得的参考分数。也可查看该门课的当前成绩、学习时间、考试时间、成绩规则。</a:t>
            </a:r>
            <a:endParaRPr lang="zh-CN" altLang="en-US" b="1" dirty="0" smtClean="0">
              <a:solidFill>
                <a:schemeClr val="tx1"/>
              </a:solidFill>
              <a:cs typeface="+mn-ea"/>
              <a:sym typeface="+mn-lt"/>
            </a:endParaRPr>
          </a:p>
          <a:p>
            <a:pPr>
              <a:lnSpc>
                <a:spcPct val="150000"/>
              </a:lnSpc>
            </a:pPr>
            <a:r>
              <a:rPr lang="zh-CN" altLang="en-US" b="1" dirty="0" smtClean="0">
                <a:solidFill>
                  <a:srgbClr val="FF0000"/>
                </a:solidFill>
                <a:cs typeface="+mn-ea"/>
                <a:sym typeface="+mn-lt"/>
              </a:rPr>
              <a:t>平时分</a:t>
            </a:r>
            <a:r>
              <a:rPr lang="zh-CN" altLang="en-US" dirty="0" smtClean="0">
                <a:solidFill>
                  <a:schemeClr val="tx1"/>
                </a:solidFill>
                <a:cs typeface="+mn-ea"/>
                <a:sym typeface="+mn-lt"/>
              </a:rPr>
              <a:t>由三部分组成：</a:t>
            </a:r>
            <a:endParaRPr lang="zh-CN" altLang="en-US" dirty="0" smtClean="0">
              <a:solidFill>
                <a:schemeClr val="tx1"/>
              </a:solidFill>
              <a:cs typeface="+mn-ea"/>
              <a:sym typeface="+mn-lt"/>
            </a:endParaRPr>
          </a:p>
          <a:p>
            <a:pPr>
              <a:lnSpc>
                <a:spcPct val="150000"/>
              </a:lnSpc>
            </a:pPr>
            <a:r>
              <a:rPr lang="en-US" altLang="zh-CN" dirty="0" smtClean="0">
                <a:solidFill>
                  <a:schemeClr val="tx1"/>
                </a:solidFill>
                <a:cs typeface="+mn-ea"/>
                <a:sym typeface="+mn-lt"/>
              </a:rPr>
              <a:t>1</a:t>
            </a:r>
            <a:r>
              <a:rPr lang="zh-CN" altLang="en-US" dirty="0" smtClean="0">
                <a:solidFill>
                  <a:schemeClr val="tx1"/>
                </a:solidFill>
                <a:cs typeface="+mn-ea"/>
                <a:sym typeface="+mn-lt"/>
              </a:rPr>
              <a:t>、我的进度</a:t>
            </a:r>
            <a:endParaRPr lang="zh-CN" altLang="en-US" dirty="0" smtClean="0">
              <a:solidFill>
                <a:schemeClr val="tx1"/>
              </a:solidFill>
              <a:cs typeface="+mn-ea"/>
              <a:sym typeface="+mn-lt"/>
            </a:endParaRPr>
          </a:p>
          <a:p>
            <a:pPr>
              <a:lnSpc>
                <a:spcPct val="150000"/>
              </a:lnSpc>
            </a:pPr>
            <a:r>
              <a:rPr lang="en-US" altLang="zh-CN" dirty="0" smtClean="0">
                <a:solidFill>
                  <a:schemeClr val="tx1"/>
                </a:solidFill>
                <a:cs typeface="+mn-ea"/>
                <a:sym typeface="+mn-lt"/>
              </a:rPr>
              <a:t>2</a:t>
            </a:r>
            <a:r>
              <a:rPr lang="zh-CN" altLang="en-US" dirty="0" smtClean="0">
                <a:solidFill>
                  <a:schemeClr val="tx1"/>
                </a:solidFill>
                <a:cs typeface="+mn-ea"/>
                <a:sym typeface="+mn-lt"/>
              </a:rPr>
              <a:t>、学习习惯</a:t>
            </a:r>
            <a:endParaRPr lang="zh-CN" altLang="en-US" dirty="0" smtClean="0">
              <a:solidFill>
                <a:schemeClr val="tx1"/>
              </a:solidFill>
              <a:cs typeface="+mn-ea"/>
              <a:sym typeface="+mn-lt"/>
            </a:endParaRPr>
          </a:p>
          <a:p>
            <a:pPr>
              <a:lnSpc>
                <a:spcPct val="150000"/>
              </a:lnSpc>
            </a:pPr>
            <a:r>
              <a:rPr lang="en-US" altLang="zh-CN" dirty="0" smtClean="0">
                <a:solidFill>
                  <a:schemeClr val="tx1"/>
                </a:solidFill>
                <a:cs typeface="+mn-ea"/>
                <a:sym typeface="+mn-lt"/>
              </a:rPr>
              <a:t>3</a:t>
            </a:r>
            <a:r>
              <a:rPr lang="zh-CN" altLang="en-US" dirty="0" smtClean="0">
                <a:solidFill>
                  <a:schemeClr val="tx1"/>
                </a:solidFill>
                <a:cs typeface="+mn-ea"/>
                <a:sym typeface="+mn-lt"/>
              </a:rPr>
              <a:t>、问答互动</a:t>
            </a:r>
            <a:endParaRPr lang="zh-CN" altLang="en-US" dirty="0" smtClean="0">
              <a:solidFill>
                <a:schemeClr val="tx1"/>
              </a:solidFill>
              <a:cs typeface="+mn-ea"/>
              <a:sym typeface="+mn-lt"/>
            </a:endParaRPr>
          </a:p>
          <a:p>
            <a:pPr>
              <a:lnSpc>
                <a:spcPct val="150000"/>
              </a:lnSpc>
            </a:pPr>
            <a:r>
              <a:rPr lang="zh-CN" altLang="en-US" dirty="0" smtClean="0">
                <a:solidFill>
                  <a:schemeClr val="tx1"/>
                </a:solidFill>
                <a:cs typeface="+mn-ea"/>
                <a:sym typeface="+mn-lt"/>
              </a:rPr>
              <a:t>点击</a:t>
            </a:r>
            <a:r>
              <a:rPr lang="zh-CN" altLang="en-US" b="1" dirty="0" smtClean="0">
                <a:solidFill>
                  <a:srgbClr val="FF0000"/>
                </a:solidFill>
                <a:cs typeface="+mn-ea"/>
                <a:sym typeface="+mn-lt"/>
              </a:rPr>
              <a:t>【平时分攻略】</a:t>
            </a:r>
            <a:r>
              <a:rPr lang="zh-CN" altLang="en-US" dirty="0" smtClean="0">
                <a:solidFill>
                  <a:schemeClr val="tx1"/>
                </a:solidFill>
                <a:cs typeface="+mn-ea"/>
                <a:sym typeface="+mn-lt"/>
              </a:rPr>
              <a:t>图标，可以进入查看具体的获取指南。</a:t>
            </a:r>
            <a:endParaRPr lang="zh-CN" altLang="en-US" dirty="0" smtClean="0">
              <a:solidFill>
                <a:schemeClr val="tx1"/>
              </a:solidFill>
              <a:cs typeface="+mn-ea"/>
              <a:sym typeface="+mn-lt"/>
            </a:endParaRPr>
          </a:p>
          <a:p>
            <a:pPr>
              <a:lnSpc>
                <a:spcPct val="150000"/>
              </a:lnSpc>
            </a:pP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p:txBody>
      </p:sp>
      <p:pic>
        <p:nvPicPr>
          <p:cNvPr id="2" name="图片 1" descr="577fbee490e536a5e7ebec55e33b29c"/>
          <p:cNvPicPr>
            <a:picLocks noChangeAspect="1"/>
          </p:cNvPicPr>
          <p:nvPr/>
        </p:nvPicPr>
        <p:blipFill>
          <a:blip r:embed="rId1"/>
          <a:stretch>
            <a:fillRect/>
          </a:stretch>
        </p:blipFill>
        <p:spPr>
          <a:xfrm>
            <a:off x="236220" y="282575"/>
            <a:ext cx="3539490" cy="6354445"/>
          </a:xfrm>
          <a:prstGeom prst="rect">
            <a:avLst/>
          </a:prstGeom>
        </p:spPr>
      </p:pic>
      <p:pic>
        <p:nvPicPr>
          <p:cNvPr id="3" name="图片 2" descr="dc9c1b00d8a71ac53bda465f5461379"/>
          <p:cNvPicPr>
            <a:picLocks noChangeAspect="1"/>
          </p:cNvPicPr>
          <p:nvPr/>
        </p:nvPicPr>
        <p:blipFill>
          <a:blip r:embed="rId2"/>
          <a:stretch>
            <a:fillRect/>
          </a:stretch>
        </p:blipFill>
        <p:spPr>
          <a:xfrm>
            <a:off x="3904615" y="826135"/>
            <a:ext cx="3542665" cy="563499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27324" y="4146286"/>
            <a:ext cx="8918376" cy="1089660"/>
          </a:xfrm>
          <a:prstGeom prst="rect">
            <a:avLst/>
          </a:prstGeom>
          <a:solidFill>
            <a:schemeClr val="accent5">
              <a:lumMod val="20000"/>
              <a:lumOff val="80000"/>
            </a:schemeClr>
          </a:solidFill>
        </p:spPr>
        <p:txBody>
          <a:bodyPr wrap="square" lIns="121917" tIns="60958" rIns="121917" bIns="60958" rtlCol="0">
            <a:spAutoFit/>
          </a:bodyPr>
          <a:lstStyle/>
          <a:p>
            <a:endParaRPr lang="en-US" altLang="zh-CN" sz="2100" b="1" dirty="0">
              <a:cs typeface="+mn-ea"/>
              <a:sym typeface="+mn-lt"/>
            </a:endParaRPr>
          </a:p>
          <a:p>
            <a:r>
              <a:rPr lang="zh-CN" altLang="en-US" sz="2100" dirty="0">
                <a:cs typeface="+mn-ea"/>
                <a:sym typeface="+mn-lt"/>
              </a:rPr>
              <a:t>学习进度得分=5*（课程视频完成数+章测试完成数）/ （课程视频总数+章测试总数）</a:t>
            </a:r>
            <a:endParaRPr lang="zh-CN" altLang="en-US" sz="2100" dirty="0">
              <a:cs typeface="+mn-ea"/>
              <a:sym typeface="+mn-lt"/>
            </a:endParaRPr>
          </a:p>
        </p:txBody>
      </p:sp>
      <p:sp>
        <p:nvSpPr>
          <p:cNvPr id="4" name="矩形 3"/>
          <p:cNvSpPr/>
          <p:nvPr/>
        </p:nvSpPr>
        <p:spPr>
          <a:xfrm>
            <a:off x="1520826" y="494226"/>
            <a:ext cx="2946400" cy="829945"/>
          </a:xfrm>
          <a:prstGeom prst="rect">
            <a:avLst/>
          </a:prstGeom>
        </p:spPr>
        <p:txBody>
          <a:bodyPr wrap="square">
            <a:spAutoFit/>
          </a:bodyPr>
          <a:lstStyle/>
          <a:p>
            <a:pPr>
              <a:lnSpc>
                <a:spcPct val="150000"/>
              </a:lnSpc>
            </a:pPr>
            <a:r>
              <a:rPr lang="zh-CN" altLang="en-US" sz="3200" b="1" dirty="0" smtClean="0">
                <a:solidFill>
                  <a:srgbClr val="FF0000"/>
                </a:solidFill>
                <a:latin typeface="+mj-ea"/>
                <a:ea typeface="+mj-ea"/>
                <a:cs typeface="+mn-ea"/>
                <a:sym typeface="+mn-lt"/>
              </a:rPr>
              <a:t>我的</a:t>
            </a:r>
            <a:r>
              <a:rPr lang="zh-CN" altLang="en-US" sz="3200" b="1" dirty="0">
                <a:solidFill>
                  <a:srgbClr val="FF0000"/>
                </a:solidFill>
                <a:latin typeface="+mj-ea"/>
                <a:ea typeface="+mj-ea"/>
                <a:cs typeface="+mn-ea"/>
                <a:sym typeface="+mn-lt"/>
              </a:rPr>
              <a:t>进度</a:t>
            </a:r>
            <a:endParaRPr lang="zh-CN" altLang="en-US" sz="3200" b="1" dirty="0">
              <a:solidFill>
                <a:srgbClr val="FF0000"/>
              </a:solidFill>
              <a:latin typeface="+mj-ea"/>
              <a:ea typeface="+mj-ea"/>
              <a:cs typeface="+mn-ea"/>
              <a:sym typeface="+mn-lt"/>
            </a:endParaRPr>
          </a:p>
        </p:txBody>
      </p:sp>
      <p:pic>
        <p:nvPicPr>
          <p:cNvPr id="7" name="图片 6"/>
          <p:cNvPicPr>
            <a:picLocks noChangeAspect="1"/>
          </p:cNvPicPr>
          <p:nvPr/>
        </p:nvPicPr>
        <p:blipFill>
          <a:blip r:embed="rId1"/>
          <a:stretch>
            <a:fillRect/>
          </a:stretch>
        </p:blipFill>
        <p:spPr>
          <a:xfrm>
            <a:off x="2406015" y="1927860"/>
            <a:ext cx="6236335" cy="1981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24450" y="1463040"/>
            <a:ext cx="5874663" cy="4246245"/>
          </a:xfrm>
          <a:prstGeom prst="rect">
            <a:avLst/>
          </a:prstGeom>
          <a:solidFill>
            <a:schemeClr val="accent5">
              <a:lumMod val="20000"/>
              <a:lumOff val="80000"/>
            </a:schemeClr>
          </a:solidFill>
          <a:ln>
            <a:solidFill>
              <a:schemeClr val="accent1"/>
            </a:solidFill>
          </a:ln>
        </p:spPr>
        <p:txBody>
          <a:bodyPr wrap="square" rtlCol="0">
            <a:spAutoFit/>
          </a:bodyPr>
          <a:lstStyle/>
          <a:p>
            <a:endParaRPr lang="zh-CN" altLang="en-US" b="1" dirty="0">
              <a:cs typeface="+mn-ea"/>
              <a:sym typeface="+mn-lt"/>
            </a:endParaRPr>
          </a:p>
          <a:p>
            <a:pPr marL="285750" indent="-285750">
              <a:buFont typeface="Wingdings" panose="05000000000000000000" charset="0"/>
              <a:buChar char="Ø"/>
            </a:pPr>
            <a:r>
              <a:rPr dirty="0">
                <a:cs typeface="+mn-ea"/>
                <a:sym typeface="+mn-lt"/>
              </a:rPr>
              <a:t>学习习惯分获取方式说明：</a:t>
            </a:r>
            <a:endParaRPr dirty="0">
              <a:cs typeface="+mn-ea"/>
              <a:sym typeface="+mn-lt"/>
            </a:endParaRPr>
          </a:p>
          <a:p>
            <a:pPr indent="0">
              <a:buFont typeface="Wingdings" panose="05000000000000000000" charset="0"/>
              <a:buNone/>
            </a:pPr>
            <a:endParaRPr dirty="0">
              <a:cs typeface="+mn-ea"/>
              <a:sym typeface="+mn-lt"/>
            </a:endParaRPr>
          </a:p>
          <a:p>
            <a:pPr marL="285750" indent="-285750">
              <a:buFont typeface="Wingdings" panose="05000000000000000000" charset="0"/>
              <a:buChar char="Ø"/>
            </a:pPr>
            <a:r>
              <a:rPr dirty="0">
                <a:cs typeface="+mn-ea"/>
                <a:sym typeface="+mn-lt"/>
              </a:rPr>
              <a:t> 某一天的学习时长达到建议学习时长的25分钟则记一次规律学习（重复观看视频的时长不计入），规律学习达到一定的次数可获得全部的习惯分。</a:t>
            </a:r>
            <a:endParaRPr dirty="0">
              <a:cs typeface="+mn-ea"/>
              <a:sym typeface="+mn-lt"/>
            </a:endParaRPr>
          </a:p>
          <a:p>
            <a:pPr indent="0">
              <a:buFont typeface="Wingdings" panose="05000000000000000000" charset="0"/>
              <a:buNone/>
            </a:pPr>
            <a:endParaRPr dirty="0">
              <a:cs typeface="+mn-ea"/>
              <a:sym typeface="+mn-lt"/>
            </a:endParaRPr>
          </a:p>
          <a:p>
            <a:pPr marL="285750" indent="-285750">
              <a:buFont typeface="Wingdings" panose="05000000000000000000" charset="0"/>
              <a:buChar char="Ø"/>
            </a:pPr>
            <a:r>
              <a:rPr dirty="0">
                <a:cs typeface="+mn-ea"/>
                <a:sym typeface="+mn-lt"/>
              </a:rPr>
              <a:t> 每天的建议学习时长在下图中以虚线表示，一门课的建议时长是固定的，根据该建议时长学生可以自行调整学习计划；</a:t>
            </a:r>
            <a:endParaRPr dirty="0">
              <a:cs typeface="+mn-ea"/>
              <a:sym typeface="+mn-lt"/>
            </a:endParaRPr>
          </a:p>
          <a:p>
            <a:pPr indent="0">
              <a:buFont typeface="Wingdings" panose="05000000000000000000" charset="0"/>
              <a:buNone/>
            </a:pPr>
            <a:endParaRPr dirty="0">
              <a:cs typeface="+mn-ea"/>
              <a:sym typeface="+mn-lt"/>
            </a:endParaRPr>
          </a:p>
          <a:p>
            <a:pPr marL="285750" indent="-285750">
              <a:buFont typeface="Wingdings" panose="05000000000000000000" charset="0"/>
              <a:buChar char="Ø"/>
            </a:pPr>
            <a:r>
              <a:rPr dirty="0">
                <a:cs typeface="+mn-ea"/>
                <a:sym typeface="+mn-lt"/>
              </a:rPr>
              <a:t>右上角为当前学习习惯得分/习惯分总分</a:t>
            </a:r>
            <a:endParaRPr dirty="0">
              <a:cs typeface="+mn-ea"/>
              <a:sym typeface="+mn-lt"/>
            </a:endParaRPr>
          </a:p>
          <a:p>
            <a:endParaRPr lang="zh-CN" altLang="en-US" dirty="0">
              <a:cs typeface="+mn-ea"/>
              <a:sym typeface="+mn-lt"/>
            </a:endParaRPr>
          </a:p>
          <a:p>
            <a:r>
              <a:rPr lang="zh-CN" altLang="en-US" dirty="0">
                <a:solidFill>
                  <a:schemeClr val="accent2">
                    <a:lumMod val="75000"/>
                  </a:schemeClr>
                </a:solidFill>
                <a:cs typeface="+mn-ea"/>
                <a:sym typeface="+mn-lt"/>
              </a:rPr>
              <a:t>友情提醒：合理分配学习时间，不要等到最后一两天才来刷视频，否则将得不到学习习惯分</a:t>
            </a:r>
            <a:endParaRPr lang="zh-CN" altLang="en-US" dirty="0">
              <a:solidFill>
                <a:schemeClr val="accent2">
                  <a:lumMod val="75000"/>
                </a:schemeClr>
              </a:solidFill>
              <a:cs typeface="+mn-ea"/>
              <a:sym typeface="+mn-lt"/>
            </a:endParaRPr>
          </a:p>
        </p:txBody>
      </p:sp>
      <p:pic>
        <p:nvPicPr>
          <p:cNvPr id="2" name="图片 1" descr="e9f2aabdb14a76051e81adb6aca78f8"/>
          <p:cNvPicPr>
            <a:picLocks noChangeAspect="1"/>
          </p:cNvPicPr>
          <p:nvPr/>
        </p:nvPicPr>
        <p:blipFill>
          <a:blip r:embed="rId1"/>
          <a:srcRect l="380" t="227" r="-157" b="33155"/>
          <a:stretch>
            <a:fillRect/>
          </a:stretch>
        </p:blipFill>
        <p:spPr>
          <a:xfrm>
            <a:off x="426720" y="95250"/>
            <a:ext cx="4319270" cy="6343015"/>
          </a:xfrm>
          <a:prstGeom prst="rect">
            <a:avLst/>
          </a:prstGeom>
        </p:spPr>
      </p:pic>
      <p:sp>
        <p:nvSpPr>
          <p:cNvPr id="6" name="文本框 5"/>
          <p:cNvSpPr txBox="1"/>
          <p:nvPr/>
        </p:nvSpPr>
        <p:spPr>
          <a:xfrm>
            <a:off x="7513320" y="740410"/>
            <a:ext cx="1808480" cy="583565"/>
          </a:xfrm>
          <a:prstGeom prst="rect">
            <a:avLst/>
          </a:prstGeom>
          <a:noFill/>
        </p:spPr>
        <p:txBody>
          <a:bodyPr wrap="none" rtlCol="0" anchor="t">
            <a:spAutoFit/>
          </a:bodyPr>
          <a:p>
            <a:r>
              <a:rPr lang="zh-CN" altLang="en-US" sz="3200" b="1" dirty="0" smtClean="0">
                <a:solidFill>
                  <a:srgbClr val="FF0000"/>
                </a:solidFill>
                <a:cs typeface="+mn-ea"/>
                <a:sym typeface="+mn-lt"/>
              </a:rPr>
              <a:t>学习习惯</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96211" y="79013"/>
            <a:ext cx="4033912" cy="5549627"/>
          </a:xfrm>
          <a:prstGeom prst="rect">
            <a:avLst/>
          </a:prstGeom>
        </p:spPr>
      </p:pic>
      <p:sp>
        <p:nvSpPr>
          <p:cNvPr id="3" name="文本框 2"/>
          <p:cNvSpPr txBox="1"/>
          <p:nvPr/>
        </p:nvSpPr>
        <p:spPr>
          <a:xfrm>
            <a:off x="4947920" y="723900"/>
            <a:ext cx="7099300" cy="5939155"/>
          </a:xfrm>
          <a:prstGeom prst="rect">
            <a:avLst/>
          </a:prstGeom>
          <a:solidFill>
            <a:schemeClr val="accent5">
              <a:lumMod val="20000"/>
              <a:lumOff val="80000"/>
            </a:schemeClr>
          </a:solidFill>
        </p:spPr>
        <p:txBody>
          <a:bodyPr wrap="square" rtlCol="0">
            <a:spAutoFit/>
          </a:bodyPr>
          <a:lstStyle/>
          <a:p>
            <a:r>
              <a:rPr lang="zh-CN" altLang="en-US" sz="2000" dirty="0" smtClean="0">
                <a:cs typeface="+mn-ea"/>
                <a:sym typeface="+mn-lt"/>
              </a:rPr>
              <a:t>点击</a:t>
            </a:r>
            <a:r>
              <a:rPr lang="zh-CN" altLang="en-US" sz="2000" dirty="0" smtClean="0">
                <a:solidFill>
                  <a:srgbClr val="FF0000"/>
                </a:solidFill>
                <a:cs typeface="+mn-ea"/>
                <a:sym typeface="+mn-lt"/>
              </a:rPr>
              <a:t>【问答】</a:t>
            </a:r>
            <a:r>
              <a:rPr lang="zh-CN" altLang="en-US" sz="2000" dirty="0" smtClean="0">
                <a:cs typeface="+mn-ea"/>
                <a:sym typeface="+mn-lt"/>
              </a:rPr>
              <a:t>参与</a:t>
            </a:r>
            <a:r>
              <a:rPr lang="zh-CN" altLang="en-US" sz="2000" dirty="0">
                <a:cs typeface="+mn-ea"/>
                <a:sym typeface="+mn-lt"/>
              </a:rPr>
              <a:t>讨论，进行有效的提问和回答或者获得老师和同学的点赞和回答都会增加自己在问答社区的贡献度</a:t>
            </a:r>
            <a:endParaRPr lang="zh-CN" altLang="en-US" sz="2000" dirty="0">
              <a:cs typeface="+mn-ea"/>
              <a:sym typeface="+mn-lt"/>
            </a:endParaRPr>
          </a:p>
          <a:p>
            <a:endParaRPr lang="zh-CN" altLang="en-US" sz="2000" dirty="0">
              <a:cs typeface="+mn-ea"/>
              <a:sym typeface="+mn-lt"/>
            </a:endParaRPr>
          </a:p>
          <a:p>
            <a:r>
              <a:rPr lang="zh-CN" altLang="en-US" sz="2000" dirty="0">
                <a:cs typeface="+mn-ea"/>
                <a:sym typeface="+mn-lt"/>
              </a:rPr>
              <a:t>学习互动得分由当前贡献度在整体学生中的</a:t>
            </a:r>
            <a:r>
              <a:rPr lang="zh-CN" altLang="en-US" sz="2000" b="1" dirty="0">
                <a:cs typeface="+mn-ea"/>
                <a:sym typeface="+mn-lt"/>
              </a:rPr>
              <a:t>贡献度</a:t>
            </a:r>
            <a:r>
              <a:rPr lang="zh-CN" altLang="en-US" sz="2000" dirty="0">
                <a:cs typeface="+mn-ea"/>
                <a:sym typeface="+mn-lt"/>
              </a:rPr>
              <a:t>排名决定，排名越高，互动分越高。排名处于变化中，因此互动分也会一直变化，直到学习结束时间，会确定最终的排名以及学习互动得分</a:t>
            </a:r>
            <a:r>
              <a:rPr lang="zh-CN" altLang="en-US" sz="2000" dirty="0" smtClean="0">
                <a:cs typeface="+mn-ea"/>
                <a:sym typeface="+mn-lt"/>
              </a:rPr>
              <a:t>。</a:t>
            </a:r>
            <a:endParaRPr lang="en-US" altLang="zh-CN" sz="2000" dirty="0" smtClean="0">
              <a:cs typeface="+mn-ea"/>
              <a:sym typeface="+mn-lt"/>
            </a:endParaRPr>
          </a:p>
          <a:p>
            <a:endParaRPr lang="en-US" altLang="zh-CN" sz="2000" dirty="0" smtClean="0">
              <a:cs typeface="+mn-ea"/>
              <a:sym typeface="+mn-lt"/>
            </a:endParaRPr>
          </a:p>
          <a:p>
            <a:r>
              <a:rPr lang="zh-CN" altLang="zh-CN" sz="2000" dirty="0"/>
              <a:t>学习互动分获取方式说明：参与问答互动，积累贡献度，学习互动得分由排名决定，比如学习互动分占比为</a:t>
            </a:r>
            <a:r>
              <a:rPr lang="en-US" altLang="zh-CN" sz="2000" dirty="0"/>
              <a:t>5</a:t>
            </a:r>
            <a:r>
              <a:rPr lang="zh-CN" altLang="zh-CN" sz="2000" dirty="0"/>
              <a:t>分，如果你排名前</a:t>
            </a:r>
            <a:r>
              <a:rPr lang="en-US" altLang="zh-CN" sz="2000" dirty="0"/>
              <a:t>80%</a:t>
            </a:r>
            <a:r>
              <a:rPr lang="zh-CN" altLang="zh-CN" sz="2000" dirty="0"/>
              <a:t>，则互动得分为</a:t>
            </a:r>
            <a:r>
              <a:rPr lang="en-US" altLang="zh-CN" sz="2000" dirty="0"/>
              <a:t>5*80%=4</a:t>
            </a:r>
            <a:r>
              <a:rPr lang="zh-CN" altLang="zh-CN" sz="2000" dirty="0"/>
              <a:t>分</a:t>
            </a:r>
            <a:endParaRPr lang="zh-CN" altLang="zh-CN" sz="2000" dirty="0"/>
          </a:p>
          <a:p>
            <a:endParaRPr lang="zh-CN" altLang="zh-CN" sz="2000" dirty="0"/>
          </a:p>
          <a:p>
            <a:r>
              <a:rPr lang="zh-CN" altLang="zh-CN" sz="2000" dirty="0"/>
              <a:t>能够积累</a:t>
            </a:r>
            <a:r>
              <a:rPr lang="zh-CN" altLang="zh-CN" sz="2000" b="1" dirty="0"/>
              <a:t>贡献度</a:t>
            </a:r>
            <a:r>
              <a:rPr lang="zh-CN" altLang="zh-CN" sz="2000" dirty="0"/>
              <a:t>的行为包括：回答获得老师的赞+10；问题获得老师的回答+3；回答获得同学的赞+2；问题获得同学的回答+0.5；有效提问+1；有效回答+1。</a:t>
            </a:r>
            <a:endParaRPr lang="zh-CN" altLang="zh-CN" sz="2000" dirty="0"/>
          </a:p>
          <a:p>
            <a:endParaRPr lang="en-US" altLang="zh-CN" sz="2000" dirty="0" smtClean="0">
              <a:cs typeface="+mn-ea"/>
              <a:sym typeface="+mn-lt"/>
            </a:endParaRPr>
          </a:p>
          <a:p>
            <a:r>
              <a:rPr lang="zh-CN" altLang="en-US" sz="2000" dirty="0" smtClean="0">
                <a:solidFill>
                  <a:srgbClr val="C55A11"/>
                </a:solidFill>
              </a:rPr>
              <a:t>提醒：</a:t>
            </a:r>
            <a:r>
              <a:rPr lang="zh-CN" altLang="zh-CN" sz="2000" dirty="0" smtClean="0">
                <a:solidFill>
                  <a:srgbClr val="C55A11"/>
                </a:solidFill>
              </a:rPr>
              <a:t>提问和回</a:t>
            </a:r>
            <a:r>
              <a:rPr lang="zh-CN" altLang="zh-CN" sz="2000" dirty="0">
                <a:solidFill>
                  <a:srgbClr val="C55A11"/>
                </a:solidFill>
              </a:rPr>
              <a:t>答需经过系统和人工审核判定为有效后才会累计进贡献度，并不是发的所有帖子都会计算进贡献度，垃圾帖、广告贴、事务型问题贴等都是无效的。 </a:t>
            </a:r>
            <a:endParaRPr lang="zh-CN" altLang="en-US" sz="2000" dirty="0">
              <a:solidFill>
                <a:srgbClr val="C55A11"/>
              </a:solidFill>
              <a:cs typeface="+mn-ea"/>
              <a:sym typeface="+mn-lt"/>
            </a:endParaRPr>
          </a:p>
        </p:txBody>
      </p:sp>
      <p:sp>
        <p:nvSpPr>
          <p:cNvPr id="4" name="文本框 3"/>
          <p:cNvSpPr txBox="1"/>
          <p:nvPr/>
        </p:nvSpPr>
        <p:spPr>
          <a:xfrm>
            <a:off x="4454525" y="78740"/>
            <a:ext cx="2138680" cy="645160"/>
          </a:xfrm>
          <a:prstGeom prst="rect">
            <a:avLst/>
          </a:prstGeom>
          <a:noFill/>
        </p:spPr>
        <p:txBody>
          <a:bodyPr wrap="none" rtlCol="0">
            <a:spAutoFit/>
          </a:bodyPr>
          <a:lstStyle/>
          <a:p>
            <a:r>
              <a:rPr kumimoji="1" lang="en-US" altLang="zh-CN" sz="3600" b="1" dirty="0" smtClean="0">
                <a:solidFill>
                  <a:srgbClr val="FF0000"/>
                </a:solidFill>
              </a:rPr>
              <a:t> </a:t>
            </a:r>
            <a:r>
              <a:rPr kumimoji="1" lang="zh-CN" altLang="en-US" sz="3600" b="1" dirty="0" smtClean="0">
                <a:solidFill>
                  <a:srgbClr val="FF0000"/>
                </a:solidFill>
              </a:rPr>
              <a:t>学习互动</a:t>
            </a:r>
            <a:endParaRPr kumimoji="1" lang="zh-CN" altLang="en-US" sz="3600" b="1" dirty="0">
              <a:solidFill>
                <a:srgbClr val="FF0000"/>
              </a:solidFill>
            </a:endParaRPr>
          </a:p>
        </p:txBody>
      </p:sp>
      <p:pic>
        <p:nvPicPr>
          <p:cNvPr id="5" name="图片 4" descr="a560d5c8f4d04f4c65008c7da6a8026"/>
          <p:cNvPicPr>
            <a:picLocks noChangeAspect="1"/>
          </p:cNvPicPr>
          <p:nvPr/>
        </p:nvPicPr>
        <p:blipFill>
          <a:blip r:embed="rId2"/>
          <a:stretch>
            <a:fillRect/>
          </a:stretch>
        </p:blipFill>
        <p:spPr>
          <a:xfrm>
            <a:off x="1647190" y="1837055"/>
            <a:ext cx="3083560" cy="4752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1"/>
          <a:stretch>
            <a:fillRect/>
          </a:stretch>
        </p:blipFill>
        <p:spPr>
          <a:xfrm>
            <a:off x="702944" y="158750"/>
            <a:ext cx="4187826" cy="5143500"/>
          </a:xfrm>
          <a:prstGeom prst="rect">
            <a:avLst/>
          </a:prstGeom>
          <a:noFill/>
          <a:ln w="9525">
            <a:noFill/>
          </a:ln>
        </p:spPr>
      </p:pic>
      <p:sp>
        <p:nvSpPr>
          <p:cNvPr id="3" name="文本框 2"/>
          <p:cNvSpPr txBox="1"/>
          <p:nvPr/>
        </p:nvSpPr>
        <p:spPr>
          <a:xfrm>
            <a:off x="6741160" y="97155"/>
            <a:ext cx="3238500" cy="584776"/>
          </a:xfrm>
          <a:prstGeom prst="rect">
            <a:avLst/>
          </a:prstGeom>
          <a:noFill/>
        </p:spPr>
        <p:txBody>
          <a:bodyPr wrap="square" rtlCol="0">
            <a:spAutoFit/>
          </a:bodyPr>
          <a:lstStyle/>
          <a:p>
            <a:r>
              <a:rPr kumimoji="1" lang="en-US" altLang="zh-CN" sz="3200" b="1" dirty="0" smtClean="0">
                <a:solidFill>
                  <a:srgbClr val="FF0000"/>
                </a:solidFill>
              </a:rPr>
              <a:t>          </a:t>
            </a:r>
            <a:r>
              <a:rPr kumimoji="1" lang="zh-CN" altLang="en-US" sz="3200" b="1" dirty="0" smtClean="0">
                <a:solidFill>
                  <a:srgbClr val="FF0000"/>
                </a:solidFill>
              </a:rPr>
              <a:t>最终成绩</a:t>
            </a:r>
            <a:endParaRPr kumimoji="1" lang="zh-CN" altLang="en-US" sz="3200" b="1" dirty="0">
              <a:solidFill>
                <a:srgbClr val="FF0000"/>
              </a:solidFill>
            </a:endParaRPr>
          </a:p>
        </p:txBody>
      </p:sp>
      <p:sp>
        <p:nvSpPr>
          <p:cNvPr id="5" name="矩形 4"/>
          <p:cNvSpPr/>
          <p:nvPr/>
        </p:nvSpPr>
        <p:spPr>
          <a:xfrm>
            <a:off x="5880735" y="682040"/>
            <a:ext cx="5715000" cy="3692525"/>
          </a:xfrm>
          <a:prstGeom prst="rect">
            <a:avLst/>
          </a:prstGeom>
        </p:spPr>
        <p:txBody>
          <a:bodyPr wrap="square">
            <a:spAutoFit/>
          </a:bodyPr>
          <a:lstStyle/>
          <a:p>
            <a:endParaRPr lang="en-US" altLang="zh-CN" dirty="0" smtClean="0"/>
          </a:p>
          <a:p>
            <a:r>
              <a:rPr lang="zh-CN" altLang="zh-CN" dirty="0" smtClean="0"/>
              <a:t>在学习过</a:t>
            </a:r>
            <a:r>
              <a:rPr lang="zh-CN" altLang="zh-CN" dirty="0"/>
              <a:t>程中，学生可通过【学习】模块中的</a:t>
            </a:r>
            <a:r>
              <a:rPr lang="zh-CN" altLang="zh-CN" dirty="0">
                <a:solidFill>
                  <a:srgbClr val="FF0000"/>
                </a:solidFill>
              </a:rPr>
              <a:t>【</a:t>
            </a:r>
            <a:r>
              <a:rPr lang="zh-CN" altLang="zh-CN" b="1" dirty="0">
                <a:solidFill>
                  <a:srgbClr val="FF0000"/>
                </a:solidFill>
              </a:rPr>
              <a:t>成绩分析</a:t>
            </a:r>
            <a:r>
              <a:rPr lang="zh-CN" altLang="zh-CN" dirty="0">
                <a:solidFill>
                  <a:srgbClr val="FF0000"/>
                </a:solidFill>
              </a:rPr>
              <a:t>】</a:t>
            </a:r>
            <a:r>
              <a:rPr lang="zh-CN" altLang="zh-CN" dirty="0"/>
              <a:t>来查看当前获得的</a:t>
            </a:r>
            <a:r>
              <a:rPr lang="zh-CN" altLang="zh-CN" b="1" dirty="0"/>
              <a:t>参考</a:t>
            </a:r>
            <a:r>
              <a:rPr lang="zh-CN" altLang="zh-CN" dirty="0"/>
              <a:t>分数</a:t>
            </a:r>
            <a:r>
              <a:rPr lang="zh-CN" altLang="zh-CN" dirty="0" smtClean="0"/>
              <a:t>。</a:t>
            </a:r>
            <a:endParaRPr lang="en-US" altLang="zh-CN" dirty="0" smtClean="0"/>
          </a:p>
          <a:p>
            <a:endParaRPr lang="en-US" altLang="zh-CN" dirty="0"/>
          </a:p>
          <a:p>
            <a:endParaRPr lang="en-US" altLang="zh-CN" dirty="0" smtClean="0"/>
          </a:p>
          <a:p>
            <a:r>
              <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rPr>
              <a:t>注：期末考试成绩在考试截止日期后的48小时自动发布。</a:t>
            </a:r>
            <a:endParaRPr lang="zh-CN" altLang="zh-CN" dirty="0">
              <a:solidFill>
                <a:schemeClr val="accent2">
                  <a:lumMod val="75000"/>
                </a:schemeClr>
              </a:solidFill>
            </a:endParaRPr>
          </a:p>
          <a:p>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a:p>
            <a:r>
              <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rPr>
              <a:t>【成绩分析】中的分数仅作为学习过程中的参考，   智慧树最终成绩以成绩发布后为准。</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a:p>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a:p>
            <a:r>
              <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rPr>
              <a:t>在学习过程中，若【成绩分析】中的各项得分出现问题，可先自行刷新一下再查看（如图所示）。</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a:p>
            <a:endParaRPr lang="zh-CN" altLang="zh-CN" dirty="0"/>
          </a:p>
        </p:txBody>
      </p:sp>
      <p:sp>
        <p:nvSpPr>
          <p:cNvPr id="10" name="矩形 9"/>
          <p:cNvSpPr/>
          <p:nvPr/>
        </p:nvSpPr>
        <p:spPr>
          <a:xfrm>
            <a:off x="874395" y="625475"/>
            <a:ext cx="3844290" cy="566420"/>
          </a:xfrm>
          <a:prstGeom prst="rect">
            <a:avLst/>
          </a:pr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anchor="ctr"/>
          <a:p>
            <a:pPr algn="ctr" eaLnBrk="1" hangingPunct="1">
              <a:buFont typeface="Arial" panose="020B0604020202020204" pitchFamily="34" charset="0"/>
              <a:buNone/>
              <a:defRPr/>
            </a:pPr>
            <a:endParaRPr lang="zh-CN" altLang="en-US" noProof="1"/>
          </a:p>
        </p:txBody>
      </p:sp>
      <p:pic>
        <p:nvPicPr>
          <p:cNvPr id="62" name="图片 9"/>
          <p:cNvPicPr>
            <a:picLocks noChangeAspect="1"/>
          </p:cNvPicPr>
          <p:nvPr/>
        </p:nvPicPr>
        <p:blipFill>
          <a:blip r:embed="rId2"/>
          <a:stretch>
            <a:fillRect/>
          </a:stretch>
        </p:blipFill>
        <p:spPr>
          <a:xfrm>
            <a:off x="702310" y="4805045"/>
            <a:ext cx="4188460" cy="1841500"/>
          </a:xfrm>
          <a:prstGeom prst="rect">
            <a:avLst/>
          </a:prstGeom>
          <a:noFill/>
          <a:ln w="12700" cmpd="sng">
            <a:solidFill>
              <a:schemeClr val="accent6">
                <a:lumMod val="20000"/>
                <a:lumOff val="8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p:tgtEl>
                                          <p:spTgt spid="10"/>
                                        </p:tgtEl>
                                        <p:attrNameLst>
                                          <p:attrName>ppt_x</p:attrName>
                                        </p:attrNameLst>
                                      </p:cBhvr>
                                      <p:tavLst>
                                        <p:tav tm="0">
                                          <p:val>
                                            <p:strVal val="#ppt_x+#ppt_w*1.125000"/>
                                          </p:val>
                                        </p:tav>
                                        <p:tav tm="100000">
                                          <p:val>
                                            <p:strVal val="#ppt_x"/>
                                          </p:val>
                                        </p:tav>
                                      </p:tavLst>
                                    </p:anim>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098405" y="2423160"/>
            <a:ext cx="1768475" cy="1644650"/>
          </a:xfrm>
          <a:prstGeom prst="ellipse">
            <a:avLst/>
          </a:prstGeom>
          <a:gradFill>
            <a:gsLst>
              <a:gs pos="50000">
                <a:srgbClr val="7B32B2">
                  <a:alpha val="82000"/>
                </a:srgbClr>
              </a:gs>
              <a:gs pos="100000">
                <a:srgbClr val="401A5D"/>
              </a:gs>
            </a:gsLst>
            <a:lin ang="18900000" scaled="0"/>
          </a:gradFill>
          <a:ln>
            <a:noFill/>
          </a:ln>
          <a:effectLst>
            <a:outerShdw blurRad="63500" sx="101000" sy="101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3" name="椭圆 22"/>
          <p:cNvSpPr/>
          <p:nvPr/>
        </p:nvSpPr>
        <p:spPr>
          <a:xfrm>
            <a:off x="7873365" y="2424430"/>
            <a:ext cx="1768475" cy="1644650"/>
          </a:xfrm>
          <a:prstGeom prst="ellipse">
            <a:avLst/>
          </a:prstGeom>
          <a:gradFill>
            <a:gsLst>
              <a:gs pos="50000">
                <a:srgbClr val="7B32B2">
                  <a:alpha val="82000"/>
                </a:srgbClr>
              </a:gs>
              <a:gs pos="100000">
                <a:srgbClr val="401A5D"/>
              </a:gs>
            </a:gsLst>
            <a:lin ang="18900000" scaled="0"/>
          </a:gradFill>
          <a:ln>
            <a:noFill/>
          </a:ln>
          <a:effectLst>
            <a:outerShdw blurRad="63500" sx="101000" sy="101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cxnSp>
        <p:nvCxnSpPr>
          <p:cNvPr id="30" name="直接连接符 29"/>
          <p:cNvCxnSpPr/>
          <p:nvPr/>
        </p:nvCxnSpPr>
        <p:spPr>
          <a:xfrm>
            <a:off x="7703820" y="511819"/>
            <a:ext cx="1798320" cy="0"/>
          </a:xfrm>
          <a:prstGeom prst="line">
            <a:avLst/>
          </a:prstGeom>
          <a:ln w="38100">
            <a:gradFill flip="none" rotWithShape="1">
              <a:gsLst>
                <a:gs pos="0">
                  <a:schemeClr val="bg1"/>
                </a:gs>
                <a:gs pos="100000">
                  <a:schemeClr val="bg1">
                    <a:alpha val="8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2316481" y="511819"/>
            <a:ext cx="1798320" cy="0"/>
          </a:xfrm>
          <a:prstGeom prst="line">
            <a:avLst/>
          </a:prstGeom>
          <a:ln w="38100">
            <a:gradFill flip="none" rotWithShape="1">
              <a:gsLst>
                <a:gs pos="0">
                  <a:schemeClr val="bg1"/>
                </a:gs>
                <a:gs pos="100000">
                  <a:schemeClr val="bg1">
                    <a:alpha val="8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278764" y="2134115"/>
            <a:ext cx="2227264" cy="2227262"/>
          </a:xfrm>
          <a:prstGeom prst="ellipse">
            <a:avLst/>
          </a:prstGeom>
          <a:gradFill>
            <a:gsLst>
              <a:gs pos="34000">
                <a:srgbClr val="7B32B2">
                  <a:alpha val="67000"/>
                </a:srgbClr>
              </a:gs>
              <a:gs pos="100000">
                <a:srgbClr val="401A5D"/>
              </a:gs>
            </a:gsLst>
            <a:path path="circle">
              <a:fillToRect t="100000" r="100000"/>
            </a:path>
            <a:tileRect l="-100000" b="-100000"/>
          </a:gradFill>
          <a:ln>
            <a:noFill/>
          </a:ln>
          <a:effectLst>
            <a:outerShdw blurRad="63500" sx="101000" sy="101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78765" y="2785745"/>
            <a:ext cx="2868295" cy="11068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100</a:t>
            </a:r>
            <a:r>
              <a:rPr kumimoji="0" lang="zh-CN" altLang="en-US" sz="66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分</a:t>
            </a:r>
            <a:endParaRPr kumimoji="0" lang="zh-CN" altLang="en-US" sz="66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4" name="文本框 3"/>
          <p:cNvSpPr txBox="1"/>
          <p:nvPr/>
        </p:nvSpPr>
        <p:spPr>
          <a:xfrm>
            <a:off x="2737340" y="2831574"/>
            <a:ext cx="530793" cy="10147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rgbClr val="000000"/>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6000" b="0" i="0" u="none" strike="noStrike" kern="1200" cap="none" spc="0" normalizeH="0" baseline="0" noProof="0" dirty="0">
              <a:ln>
                <a:noFill/>
              </a:ln>
              <a:solidFill>
                <a:srgbClr val="00000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9" name="椭圆 18"/>
          <p:cNvSpPr/>
          <p:nvPr/>
        </p:nvSpPr>
        <p:spPr>
          <a:xfrm>
            <a:off x="3397250" y="2424430"/>
            <a:ext cx="1768475" cy="1644650"/>
          </a:xfrm>
          <a:prstGeom prst="ellipse">
            <a:avLst/>
          </a:prstGeom>
          <a:gradFill>
            <a:gsLst>
              <a:gs pos="40000">
                <a:srgbClr val="7B32B2">
                  <a:alpha val="88000"/>
                </a:srgbClr>
              </a:gs>
              <a:gs pos="100000">
                <a:srgbClr val="401A5D"/>
              </a:gs>
            </a:gsLst>
            <a:lin ang="18900000" scaled="0"/>
          </a:gradFill>
          <a:ln>
            <a:noFill/>
          </a:ln>
          <a:effectLst>
            <a:outerShdw blurRad="63500" sx="101000" sy="101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1" name="椭圆 20"/>
          <p:cNvSpPr/>
          <p:nvPr/>
        </p:nvSpPr>
        <p:spPr>
          <a:xfrm>
            <a:off x="5627370" y="2424430"/>
            <a:ext cx="1768475" cy="1644650"/>
          </a:xfrm>
          <a:prstGeom prst="ellipse">
            <a:avLst/>
          </a:prstGeom>
          <a:gradFill>
            <a:gsLst>
              <a:gs pos="31000">
                <a:srgbClr val="7B32B2">
                  <a:alpha val="85000"/>
                </a:srgbClr>
              </a:gs>
              <a:gs pos="100000">
                <a:srgbClr val="401A5D"/>
              </a:gs>
            </a:gsLst>
            <a:lin ang="18900000" scaled="0"/>
          </a:gradFill>
          <a:ln>
            <a:noFill/>
          </a:ln>
          <a:effectLst>
            <a:outerShdw blurRad="63500" sx="101000" sy="101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7" name="文本框 6"/>
          <p:cNvSpPr txBox="1"/>
          <p:nvPr/>
        </p:nvSpPr>
        <p:spPr>
          <a:xfrm>
            <a:off x="5795275" y="2847995"/>
            <a:ext cx="1677202" cy="953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章节测试</a:t>
            </a:r>
            <a:b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b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  </a:t>
            </a:r>
            <a:r>
              <a:rPr kumimoji="0" lang="en-US" altLang="zh-CN"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1</a:t>
            </a:r>
            <a:r>
              <a:rPr kumimoji="0" lang="en-US" altLang="zh-CN"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0</a:t>
            </a: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分</a:t>
            </a:r>
            <a:endPar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6" name="文本框 5"/>
          <p:cNvSpPr txBox="1"/>
          <p:nvPr/>
        </p:nvSpPr>
        <p:spPr>
          <a:xfrm>
            <a:off x="3656174" y="2850535"/>
            <a:ext cx="1677202" cy="953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平时成绩</a:t>
            </a:r>
            <a:b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b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  </a:t>
            </a:r>
            <a:r>
              <a:rPr kumimoji="0" lang="en-US" altLang="zh-CN"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30</a:t>
            </a: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分</a:t>
            </a:r>
            <a:endPar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9" name="文本框 8"/>
          <p:cNvSpPr txBox="1"/>
          <p:nvPr/>
        </p:nvSpPr>
        <p:spPr>
          <a:xfrm>
            <a:off x="10311609" y="2846725"/>
            <a:ext cx="1677202" cy="953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期末考试</a:t>
            </a:r>
            <a:b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b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  </a:t>
            </a:r>
            <a:r>
              <a:rPr kumimoji="0" lang="en-US" altLang="zh-CN"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4</a:t>
            </a:r>
            <a:r>
              <a:rPr kumimoji="0" lang="en-US" altLang="zh-CN"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0</a:t>
            </a: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分</a:t>
            </a:r>
            <a:endPar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5" name="文本框 4"/>
          <p:cNvSpPr txBox="1"/>
          <p:nvPr/>
        </p:nvSpPr>
        <p:spPr>
          <a:xfrm>
            <a:off x="5333365" y="2648585"/>
            <a:ext cx="588645" cy="10147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rgbClr val="000000"/>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6000" b="0" i="0" u="none" strike="noStrike" kern="1200" cap="none" spc="0" normalizeH="0" baseline="0" noProof="0" dirty="0">
              <a:ln>
                <a:noFill/>
              </a:ln>
              <a:solidFill>
                <a:srgbClr val="00000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8" name="文本框 7"/>
          <p:cNvSpPr txBox="1"/>
          <p:nvPr/>
        </p:nvSpPr>
        <p:spPr>
          <a:xfrm>
            <a:off x="7563198" y="2604244"/>
            <a:ext cx="588860" cy="10147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rgbClr val="000000"/>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6000" b="0" i="0" u="none" strike="noStrike" kern="1200" cap="none" spc="0" normalizeH="0" baseline="0" noProof="0" dirty="0">
              <a:ln>
                <a:noFill/>
              </a:ln>
              <a:solidFill>
                <a:srgbClr val="00000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2" name="文本框 11"/>
          <p:cNvSpPr txBox="1"/>
          <p:nvPr/>
        </p:nvSpPr>
        <p:spPr>
          <a:xfrm>
            <a:off x="9809193" y="2601069"/>
            <a:ext cx="588860" cy="10147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rgbClr val="000000"/>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6000" b="0" i="0" u="none" strike="noStrike" kern="1200" cap="none" spc="0" normalizeH="0" baseline="0" noProof="0" dirty="0">
              <a:ln>
                <a:noFill/>
              </a:ln>
              <a:solidFill>
                <a:srgbClr val="00000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4" name="文本框 13"/>
          <p:cNvSpPr txBox="1"/>
          <p:nvPr/>
        </p:nvSpPr>
        <p:spPr>
          <a:xfrm>
            <a:off x="8151974" y="2846725"/>
            <a:ext cx="1677202" cy="953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 </a:t>
            </a: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见面课</a:t>
            </a:r>
            <a:b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b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 </a:t>
            </a:r>
            <a:r>
              <a:rPr kumimoji="0" lang="en-US" altLang="zh-CN"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2</a:t>
            </a: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 </a:t>
            </a:r>
            <a:r>
              <a:rPr kumimoji="0" lang="en-US" altLang="zh-CN"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0</a:t>
            </a:r>
            <a:r>
              <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分</a:t>
            </a:r>
            <a:endParaRPr kumimoji="0" lang="zh-CN" altLang="en-US" sz="2800" b="0"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6" name="文本框 15"/>
          <p:cNvSpPr txBox="1"/>
          <p:nvPr/>
        </p:nvSpPr>
        <p:spPr>
          <a:xfrm>
            <a:off x="2609215" y="4477385"/>
            <a:ext cx="4786630" cy="23069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latin typeface="微软雅黑" panose="020B0503020204020204" pitchFamily="34" charset="-122"/>
                <a:ea typeface="微软雅黑" panose="020B0503020204020204" pitchFamily="34" charset="-122"/>
                <a:sym typeface="宋体" panose="02010600030101010101" pitchFamily="2" charset="-122"/>
              </a:rPr>
              <a:t>1</a:t>
            </a:r>
            <a:r>
              <a:rPr lang="zh-CN" altLang="en-US" sz="2400" b="1" dirty="0">
                <a:latin typeface="微软雅黑" panose="020B0503020204020204" pitchFamily="34" charset="-122"/>
                <a:ea typeface="微软雅黑" panose="020B0503020204020204" pitchFamily="34" charset="-122"/>
                <a:sym typeface="宋体" panose="02010600030101010101" pitchFamily="2" charset="-122"/>
              </a:rPr>
              <a:t>学习进度</a:t>
            </a:r>
            <a:endParaRPr lang="zh-CN" altLang="en-US" sz="2400" dirty="0">
              <a:latin typeface="微软雅黑" panose="020B0503020204020204" pitchFamily="34" charset="-122"/>
              <a:ea typeface="微软雅黑" panose="020B0503020204020204" pitchFamily="34" charset="-122"/>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latin typeface="微软雅黑" panose="020B0503020204020204" pitchFamily="34" charset="-122"/>
                <a:ea typeface="微软雅黑" panose="020B0503020204020204" pitchFamily="34" charset="-122"/>
                <a:sym typeface="宋体" panose="02010600030101010101" pitchFamily="2" charset="-122"/>
              </a:rPr>
              <a:t>（</a:t>
            </a:r>
            <a:r>
              <a:rPr lang="zh-CN" altLang="en-US" sz="24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看视频教程</a:t>
            </a:r>
            <a:r>
              <a:rPr lang="en-US" altLang="zh-CN" sz="24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5</a:t>
            </a:r>
            <a:r>
              <a:rPr lang="zh-CN" altLang="en-US" sz="24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分</a:t>
            </a:r>
            <a:r>
              <a:rPr lang="zh-CN" altLang="en-US" sz="2400" dirty="0">
                <a:latin typeface="微软雅黑" panose="020B0503020204020204" pitchFamily="34" charset="-122"/>
                <a:ea typeface="微软雅黑" panose="020B0503020204020204" pitchFamily="34" charset="-122"/>
                <a:sym typeface="宋体" panose="02010600030101010101" pitchFamily="2" charset="-122"/>
              </a:rPr>
              <a:t>）</a:t>
            </a:r>
            <a:endParaRPr lang="zh-CN" altLang="en-US" sz="2400" dirty="0">
              <a:latin typeface="微软雅黑" panose="020B0503020204020204" pitchFamily="34" charset="-122"/>
              <a:ea typeface="微软雅黑" panose="020B0503020204020204" pitchFamily="34" charset="-122"/>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2</a:t>
            </a: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学习习惯</a:t>
            </a:r>
            <a:endPar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连续性</a:t>
            </a:r>
            <a:r>
              <a:rPr kumimoji="0" lang="en-US" altLang="zh-CN"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15</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分</a:t>
            </a:r>
            <a:r>
              <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a:t>
            </a:r>
            <a:endPar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3</a:t>
            </a: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学习互动</a:t>
            </a:r>
            <a:endPar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评论互动</a:t>
            </a:r>
            <a:r>
              <a:rPr kumimoji="0" lang="en-US" altLang="zh-CN"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1</a:t>
            </a:r>
            <a:r>
              <a:rPr kumimoji="0" lang="en-US" altLang="zh-CN"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0</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分</a:t>
            </a:r>
            <a:r>
              <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rPr>
              <a:t>）</a:t>
            </a:r>
            <a:endParaRPr kumimoji="0" lang="zh-CN" altLang="en-US" sz="2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宋体" panose="02010600030101010101" pitchFamily="2" charset="-122"/>
            </a:endParaRPr>
          </a:p>
        </p:txBody>
      </p:sp>
      <p:sp>
        <p:nvSpPr>
          <p:cNvPr id="10" name="右箭头 9"/>
          <p:cNvSpPr/>
          <p:nvPr/>
        </p:nvSpPr>
        <p:spPr>
          <a:xfrm rot="7920000">
            <a:off x="2807335" y="4044315"/>
            <a:ext cx="815975" cy="1555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rot="17040000">
            <a:off x="8415020" y="2040890"/>
            <a:ext cx="815975" cy="1555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77190" y="127635"/>
            <a:ext cx="5902325" cy="768350"/>
          </a:xfrm>
          <a:prstGeom prst="rect">
            <a:avLst/>
          </a:prstGeom>
          <a:noFill/>
        </p:spPr>
        <p:txBody>
          <a:bodyPr wrap="square" rtlCol="0">
            <a:spAutoFit/>
          </a:bodyPr>
          <a:p>
            <a:pPr marL="0" marR="0" lvl="0" algn="l" defTabSz="914400" rtl="0" eaLnBrk="1" fontAlgn="auto" latinLnBrk="0" hangingPunct="1">
              <a:lnSpc>
                <a:spcPct val="100000"/>
              </a:lnSpc>
              <a:spcBef>
                <a:spcPts val="0"/>
              </a:spcBef>
              <a:buNone/>
            </a:pPr>
            <a:r>
              <a:rPr kumimoji="0" lang="en-US" altLang="zh-CN" sz="4400" b="1" i="0" u="none" strike="noStrike" kern="1200" cap="none" spc="0" normalizeH="0" baseline="0" dirty="0">
                <a:solidFill>
                  <a:srgbClr val="0070C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3.3成绩比例构成</a:t>
            </a:r>
            <a:r>
              <a:rPr kumimoji="0" lang="en-US" altLang="zh-CN" sz="4400" b="1" i="0" u="none" strike="noStrike" kern="1200" cap="none" spc="0" normalizeH="0" baseline="0" noProof="0" dirty="0">
                <a:solidFill>
                  <a:srgbClr val="0070C0"/>
                </a:solidFill>
                <a:effectLst>
                  <a:outerShdw blurRad="38100" dist="25400" dir="5400000" algn="ctr" rotWithShape="0">
                    <a:srgbClr val="6E747A">
                      <a:alpha val="43000"/>
                    </a:srgbClr>
                  </a:outerShdw>
                </a:effectLst>
                <a:uLnTx/>
                <a:uFillTx/>
                <a:latin typeface="宋体" panose="02010600030101010101" pitchFamily="2" charset="-122"/>
                <a:ea typeface="宋体" panose="02010600030101010101" pitchFamily="2" charset="-122"/>
                <a:cs typeface="宋体" panose="02010600030101010101" pitchFamily="2" charset="-122"/>
              </a:rPr>
              <a:t>：</a:t>
            </a:r>
            <a:endParaRPr kumimoji="0" lang="en-US" altLang="zh-CN" sz="4400" b="1" i="0" u="none" strike="noStrike" kern="1200" cap="none" spc="0" normalizeH="0" baseline="0" noProof="0" dirty="0">
              <a:solidFill>
                <a:srgbClr val="0070C0"/>
              </a:solidFill>
              <a:effectLst>
                <a:outerShdw blurRad="38100" dist="25400" dir="5400000" algn="ctr" rotWithShape="0">
                  <a:srgbClr val="6E747A">
                    <a:alpha val="43000"/>
                  </a:srgbClr>
                </a:outerShdw>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7395845" y="1135380"/>
            <a:ext cx="4665980" cy="1198880"/>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dirty="0">
                <a:latin typeface="微软雅黑" panose="020B0503020204020204" pitchFamily="34" charset="-122"/>
                <a:ea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sym typeface="+mn-ea"/>
              </a:rPr>
              <a:t>看见面课直播或者看回放视频</a:t>
            </a:r>
            <a:br>
              <a:rPr lang="zh-CN" altLang="en-US" sz="2400" dirty="0">
                <a:latin typeface="微软雅黑" panose="020B0503020204020204" pitchFamily="34" charset="-122"/>
                <a:ea typeface="微软雅黑" panose="020B0503020204020204" pitchFamily="34" charset="-122"/>
                <a:sym typeface="+mn-ea"/>
              </a:rPr>
            </a:br>
            <a:r>
              <a:rPr lang="en-US" altLang="zh-CN" sz="2400" dirty="0">
                <a:latin typeface="微软雅黑" panose="020B0503020204020204" pitchFamily="34" charset="-122"/>
                <a:ea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sym typeface="+mn-ea"/>
              </a:rPr>
              <a:t>做测验</a:t>
            </a:r>
            <a:br>
              <a:rPr lang="zh-CN" altLang="en-US" sz="2400" dirty="0">
                <a:latin typeface="微软雅黑" panose="020B0503020204020204" pitchFamily="34" charset="-122"/>
                <a:ea typeface="微软雅黑" panose="020B0503020204020204" pitchFamily="34" charset="-122"/>
                <a:sym typeface="+mn-ea"/>
              </a:rPr>
            </a:br>
            <a:endPar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mn-ea"/>
            </a:endParaRPr>
          </a:p>
        </p:txBody>
      </p:sp>
    </p:spTree>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4"/>
          <p:cNvSpPr>
            <a:spLocks noChangeArrowheads="1"/>
          </p:cNvSpPr>
          <p:nvPr/>
        </p:nvSpPr>
        <p:spPr bwMode="auto">
          <a:xfrm>
            <a:off x="0" y="-88900"/>
            <a:ext cx="12192000" cy="714375"/>
          </a:xfrm>
          <a:prstGeom prst="rect">
            <a:avLst/>
          </a:prstGeom>
          <a:solidFill>
            <a:schemeClr val="accent1">
              <a:lumMod val="40000"/>
              <a:lumOff val="60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2" name="矩形 21"/>
          <p:cNvSpPr/>
          <p:nvPr/>
        </p:nvSpPr>
        <p:spPr>
          <a:xfrm>
            <a:off x="2057400" y="1573530"/>
            <a:ext cx="2596515" cy="3710305"/>
          </a:xfrm>
          <a:prstGeom prst="rect">
            <a:avLst/>
          </a:prstGeom>
          <a:solidFill>
            <a:schemeClr val="bg2"/>
          </a:solidFill>
          <a:ln>
            <a:noFill/>
          </a:ln>
          <a:effectLst>
            <a:outerShdw blurRad="63500" sx="101000" sy="101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矩形 30"/>
          <p:cNvSpPr/>
          <p:nvPr/>
        </p:nvSpPr>
        <p:spPr>
          <a:xfrm>
            <a:off x="5125720" y="1574165"/>
            <a:ext cx="2596515" cy="3710305"/>
          </a:xfrm>
          <a:prstGeom prst="rect">
            <a:avLst/>
          </a:prstGeom>
          <a:solidFill>
            <a:schemeClr val="bg2"/>
          </a:solidFill>
          <a:ln>
            <a:noFill/>
          </a:ln>
          <a:effectLst>
            <a:outerShdw blurRad="63500" sx="101000" sy="101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文本框 9"/>
          <p:cNvSpPr txBox="1"/>
          <p:nvPr/>
        </p:nvSpPr>
        <p:spPr>
          <a:xfrm>
            <a:off x="2379345" y="1857375"/>
            <a:ext cx="1953895" cy="5835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sym typeface="+mn-ea"/>
              </a:rPr>
              <a:t> </a:t>
            </a:r>
            <a:r>
              <a:rPr kumimoji="0" lang="zh-CN" altLang="en-US" sz="32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sym typeface="+mn-ea"/>
              </a:rPr>
              <a:t>学习时间</a:t>
            </a:r>
            <a:endParaRPr kumimoji="0" lang="zh-CN" altLang="en-US" sz="32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sym typeface="+mn-ea"/>
            </a:endParaRPr>
          </a:p>
        </p:txBody>
      </p:sp>
      <p:sp>
        <p:nvSpPr>
          <p:cNvPr id="24" name="文本框 23"/>
          <p:cNvSpPr txBox="1"/>
          <p:nvPr/>
        </p:nvSpPr>
        <p:spPr>
          <a:xfrm>
            <a:off x="677545" y="625475"/>
            <a:ext cx="4748530" cy="768350"/>
          </a:xfrm>
          <a:prstGeom prst="rect">
            <a:avLst/>
          </a:prstGeom>
          <a:noFill/>
        </p:spPr>
        <p:txBody>
          <a:bodyPr wrap="square" rtlCol="0">
            <a:spAutoFit/>
            <a:scene3d>
              <a:camera prst="orthographicFront"/>
              <a:lightRig rig="threePt" dir="t"/>
            </a:scene3d>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宋体" panose="02010600030101010101" pitchFamily="2" charset="-122"/>
                <a:ea typeface="宋体" panose="02010600030101010101" pitchFamily="2" charset="-122"/>
                <a:cs typeface="宋体" panose="02010600030101010101" pitchFamily="2" charset="-122"/>
              </a:rPr>
              <a:t>3.4 </a:t>
            </a:r>
            <a:r>
              <a:rPr kumimoji="0" lang="zh-CN" altLang="en-US" sz="44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宋体" panose="02010600030101010101" pitchFamily="2" charset="-122"/>
                <a:ea typeface="宋体" panose="02010600030101010101" pitchFamily="2" charset="-122"/>
                <a:cs typeface="宋体" panose="02010600030101010101" pitchFamily="2" charset="-122"/>
              </a:rPr>
              <a:t>时间说明</a:t>
            </a:r>
            <a:endParaRPr kumimoji="0" lang="zh-CN" altLang="en-US" sz="44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宋体" panose="02010600030101010101" pitchFamily="2" charset="-122"/>
              <a:ea typeface="宋体" panose="02010600030101010101" pitchFamily="2" charset="-122"/>
              <a:cs typeface="宋体" panose="02010600030101010101" pitchFamily="2" charset="-122"/>
            </a:endParaRPr>
          </a:p>
        </p:txBody>
      </p:sp>
      <p:cxnSp>
        <p:nvCxnSpPr>
          <p:cNvPr id="39" name="直接连接符 38"/>
          <p:cNvCxnSpPr/>
          <p:nvPr/>
        </p:nvCxnSpPr>
        <p:spPr>
          <a:xfrm>
            <a:off x="2944495" y="2839720"/>
            <a:ext cx="604788"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2497455" y="3285490"/>
            <a:ext cx="2262505" cy="15684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2</a:t>
            </a:r>
            <a:r>
              <a:rPr kumimoji="0" lang="zh-CN" altLang="en-US"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月</a:t>
            </a:r>
            <a:r>
              <a:rPr kumimoji="0" lang="en-US" altLang="zh-CN"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25</a:t>
            </a:r>
            <a:r>
              <a:rPr kumimoji="0" lang="zh-CN" altLang="en-US"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日</a:t>
            </a:r>
            <a:endPar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a:t>
            </a:r>
            <a:r>
              <a:rPr kumimoji="0" lang="en-US" altLang="zh-CN"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endParaRPr kumimoji="0" lang="en-US" altLang="zh-CN"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6</a:t>
            </a:r>
            <a:r>
              <a:rPr kumimoji="0" lang="zh-CN" altLang="en-US"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月</a:t>
            </a:r>
            <a:r>
              <a:rPr kumimoji="0" lang="en-US" altLang="zh-CN"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15</a:t>
            </a:r>
            <a:r>
              <a:rPr kumimoji="0" lang="zh-CN" altLang="en-US"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日</a:t>
            </a:r>
            <a:endPar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36735" y="-31115"/>
            <a:ext cx="2586355" cy="656590"/>
          </a:xfrm>
          <a:prstGeom prst="rect">
            <a:avLst/>
          </a:prstGeom>
        </p:spPr>
      </p:pic>
      <p:grpSp>
        <p:nvGrpSpPr>
          <p:cNvPr id="4" name="组合 3"/>
          <p:cNvGrpSpPr/>
          <p:nvPr/>
        </p:nvGrpSpPr>
        <p:grpSpPr>
          <a:xfrm>
            <a:off x="5426075" y="1884045"/>
            <a:ext cx="2704465" cy="3090545"/>
            <a:chOff x="11158" y="2777"/>
            <a:chExt cx="4259" cy="4867"/>
          </a:xfrm>
        </p:grpSpPr>
        <p:sp>
          <p:nvSpPr>
            <p:cNvPr id="11" name="文本框 10"/>
            <p:cNvSpPr txBox="1"/>
            <p:nvPr/>
          </p:nvSpPr>
          <p:spPr>
            <a:xfrm>
              <a:off x="11158" y="2777"/>
              <a:ext cx="4259" cy="16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sym typeface="+mn-ea"/>
                </a:rPr>
                <a:t>期末考试</a:t>
              </a:r>
              <a:endParaRPr kumimoji="0" lang="zh-CN" altLang="en-US" sz="32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sym typeface="+mn-ea"/>
                </a:rPr>
                <a:t>    时间</a:t>
              </a:r>
              <a:endParaRPr kumimoji="0" lang="zh-CN" altLang="en-US" sz="32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sym typeface="+mn-ea"/>
              </a:endParaRPr>
            </a:p>
          </p:txBody>
        </p:sp>
        <p:cxnSp>
          <p:nvCxnSpPr>
            <p:cNvPr id="40" name="直接连接符 39"/>
            <p:cNvCxnSpPr/>
            <p:nvPr/>
          </p:nvCxnSpPr>
          <p:spPr>
            <a:xfrm>
              <a:off x="12161" y="4472"/>
              <a:ext cx="952"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1158" y="5174"/>
              <a:ext cx="3563" cy="24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6</a:t>
              </a:r>
              <a:r>
                <a:rPr kumimoji="0" lang="zh-CN" altLang="en-US"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月</a:t>
              </a:r>
              <a:r>
                <a:rPr kumimoji="0" lang="en-US" altLang="zh-CN"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16</a:t>
              </a:r>
              <a:r>
                <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日</a:t>
              </a:r>
              <a:endPar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a:t>
              </a:r>
              <a:r>
                <a:rPr kumimoji="0" lang="en-US" altLang="zh-CN"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endParaRPr kumimoji="0" lang="en-US" altLang="zh-CN"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6</a:t>
              </a:r>
              <a:r>
                <a:rPr kumimoji="0" lang="zh-CN" altLang="en-US"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月</a:t>
              </a:r>
              <a:r>
                <a:rPr kumimoji="0" lang="en-US" altLang="zh-CN"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25</a:t>
              </a:r>
              <a:r>
                <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日</a:t>
              </a:r>
              <a:endPar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pSp>
      <p:sp>
        <p:nvSpPr>
          <p:cNvPr id="5" name="矩形 4"/>
          <p:cNvSpPr/>
          <p:nvPr/>
        </p:nvSpPr>
        <p:spPr>
          <a:xfrm>
            <a:off x="8392795" y="1574165"/>
            <a:ext cx="2596515" cy="3710305"/>
          </a:xfrm>
          <a:prstGeom prst="rect">
            <a:avLst/>
          </a:prstGeom>
          <a:solidFill>
            <a:schemeClr val="bg2"/>
          </a:solidFill>
          <a:ln>
            <a:noFill/>
          </a:ln>
          <a:effectLst>
            <a:outerShdw blurRad="63500" sx="101000" sy="101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6" name="组合 5"/>
          <p:cNvGrpSpPr/>
          <p:nvPr/>
        </p:nvGrpSpPr>
        <p:grpSpPr>
          <a:xfrm>
            <a:off x="8663940" y="1884045"/>
            <a:ext cx="2704465" cy="3090545"/>
            <a:chOff x="11158" y="2777"/>
            <a:chExt cx="4259" cy="4867"/>
          </a:xfrm>
        </p:grpSpPr>
        <p:sp>
          <p:nvSpPr>
            <p:cNvPr id="8" name="文本框 7"/>
            <p:cNvSpPr txBox="1"/>
            <p:nvPr/>
          </p:nvSpPr>
          <p:spPr>
            <a:xfrm>
              <a:off x="11158" y="2777"/>
              <a:ext cx="4259" cy="919"/>
            </a:xfrm>
            <a:prstGeom prst="rect">
              <a:avLst/>
            </a:prstGeom>
            <a:noFill/>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sym typeface="+mn-ea"/>
                </a:rPr>
                <a:t>补考时间</a:t>
              </a:r>
              <a:endParaRPr kumimoji="0" lang="zh-CN" altLang="en-US" sz="32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sym typeface="+mn-ea"/>
              </a:endParaRPr>
            </a:p>
          </p:txBody>
        </p:sp>
        <p:cxnSp>
          <p:nvCxnSpPr>
            <p:cNvPr id="9" name="直接连接符 8"/>
            <p:cNvCxnSpPr/>
            <p:nvPr/>
          </p:nvCxnSpPr>
          <p:spPr>
            <a:xfrm>
              <a:off x="12161" y="4472"/>
              <a:ext cx="952"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1158" y="5174"/>
              <a:ext cx="3563" cy="2470"/>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6</a:t>
              </a:r>
              <a:r>
                <a:rPr kumimoji="0" lang="zh-CN" altLang="en-US"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月</a:t>
              </a:r>
              <a:r>
                <a:rPr kumimoji="0" lang="en-US" altLang="zh-CN"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28</a:t>
              </a:r>
              <a:r>
                <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日</a:t>
              </a:r>
              <a:endPar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a:t>
              </a:r>
              <a:r>
                <a:rPr kumimoji="0" lang="en-US" altLang="zh-CN"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endParaRPr kumimoji="0" lang="en-US" altLang="zh-CN"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7</a:t>
              </a:r>
              <a:r>
                <a:rPr kumimoji="0" lang="zh-CN" altLang="en-US"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月</a:t>
              </a:r>
              <a:r>
                <a:rPr kumimoji="0" lang="en-US" altLang="zh-CN" sz="3200" b="0" i="0" u="none" strike="noStrike" kern="1200" cap="none" spc="0" normalizeH="0" baseline="0" noProof="0" dirty="0" smtClean="0">
                  <a:ln>
                    <a:noFill/>
                  </a:ln>
                  <a:solidFill>
                    <a:prstClr val="black"/>
                  </a:solidFill>
                  <a:effectLst/>
                  <a:uLnTx/>
                  <a:uFillTx/>
                  <a:latin typeface="等线" panose="02010600030101010101" charset="-122"/>
                  <a:ea typeface="等线" panose="02010600030101010101" charset="-122"/>
                  <a:cs typeface="+mn-cs"/>
                </a:rPr>
                <a:t>4</a:t>
              </a:r>
              <a:r>
                <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日</a:t>
              </a:r>
              <a:endParaRPr kumimoji="0" lang="zh-CN" altLang="en-US" sz="32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PA_文本框 45"/>
          <p:cNvSpPr txBox="1"/>
          <p:nvPr>
            <p:custDataLst>
              <p:tags r:id="rId1"/>
            </p:custDataLst>
          </p:nvPr>
        </p:nvSpPr>
        <p:spPr>
          <a:xfrm>
            <a:off x="4113530" y="1228090"/>
            <a:ext cx="7645400" cy="5323205"/>
          </a:xfrm>
          <a:prstGeom prst="rect">
            <a:avLst/>
          </a:prstGeom>
          <a:noFill/>
        </p:spPr>
        <p:txBody>
          <a:bodyPr wrap="square"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pPr marL="285750" indent="-285750">
              <a:lnSpc>
                <a:spcPts val="4080"/>
              </a:lnSpc>
              <a:buFont typeface="Wingdings" panose="05000000000000000000" pitchFamily="2" charset="2"/>
              <a:buChar char="u"/>
            </a:pPr>
            <a:r>
              <a:rPr lang="zh-CN" altLang="en-US" sz="2000" dirty="0" smtClean="0">
                <a:solidFill>
                  <a:srgbClr val="000000"/>
                </a:solidFill>
                <a:sym typeface="+mn-ea"/>
              </a:rPr>
              <a:t>登录时，</a:t>
            </a:r>
            <a:r>
              <a:rPr lang="zh-CN" altLang="zh-CN" sz="2000" dirty="0" smtClean="0">
                <a:solidFill>
                  <a:srgbClr val="FF0000"/>
                </a:solidFill>
                <a:sym typeface="+mn-ea"/>
              </a:rPr>
              <a:t>学号和姓名</a:t>
            </a:r>
            <a:r>
              <a:rPr lang="zh-CN" altLang="zh-CN" sz="2000" dirty="0" smtClean="0">
                <a:solidFill>
                  <a:srgbClr val="000000"/>
                </a:solidFill>
                <a:sym typeface="+mn-ea"/>
              </a:rPr>
              <a:t>与教务系统</a:t>
            </a:r>
            <a:r>
              <a:rPr lang="zh-CN" altLang="zh-CN" sz="2000" dirty="0">
                <a:solidFill>
                  <a:srgbClr val="000000"/>
                </a:solidFill>
                <a:sym typeface="+mn-ea"/>
              </a:rPr>
              <a:t>的必须相一致，</a:t>
            </a:r>
            <a:r>
              <a:rPr lang="zh-CN" altLang="zh-CN" sz="2000" dirty="0" smtClean="0">
                <a:sym typeface="+mn-ea"/>
              </a:rPr>
              <a:t>，</a:t>
            </a:r>
            <a:endParaRPr lang="en-US" altLang="zh-CN" sz="2000" dirty="0" smtClean="0">
              <a:sym typeface="+mn-ea"/>
            </a:endParaRPr>
          </a:p>
          <a:p>
            <a:pPr marL="285750" indent="-285750">
              <a:lnSpc>
                <a:spcPts val="4080"/>
              </a:lnSpc>
              <a:buFont typeface="Wingdings" panose="05000000000000000000" pitchFamily="2" charset="2"/>
              <a:buChar char="u"/>
            </a:pPr>
            <a:r>
              <a:rPr lang="zh-CN" altLang="en-US" sz="2000" dirty="0" smtClean="0">
                <a:solidFill>
                  <a:schemeClr val="tx1"/>
                </a:solidFill>
              </a:rPr>
              <a:t>总成绩（</a:t>
            </a:r>
            <a:r>
              <a:rPr lang="en-US" altLang="zh-CN" sz="2000" dirty="0" smtClean="0">
                <a:solidFill>
                  <a:schemeClr val="tx1"/>
                </a:solidFill>
              </a:rPr>
              <a:t>100</a:t>
            </a:r>
            <a:r>
              <a:rPr lang="zh-CN" altLang="en-US" sz="2000" dirty="0" smtClean="0">
                <a:solidFill>
                  <a:schemeClr val="tx1"/>
                </a:solidFill>
              </a:rPr>
              <a:t>分）</a:t>
            </a:r>
            <a:r>
              <a:rPr lang="en-US" altLang="zh-CN" sz="2000" dirty="0" smtClean="0">
                <a:solidFill>
                  <a:schemeClr val="tx1"/>
                </a:solidFill>
              </a:rPr>
              <a:t>=</a:t>
            </a:r>
            <a:r>
              <a:rPr lang="zh-CN" altLang="en-US" sz="2000" dirty="0" smtClean="0">
                <a:solidFill>
                  <a:srgbClr val="FF0000"/>
                </a:solidFill>
              </a:rPr>
              <a:t>在线视频观看</a:t>
            </a:r>
            <a:r>
              <a:rPr lang="zh-CN" altLang="en-US" sz="2000" dirty="0" smtClean="0">
                <a:solidFill>
                  <a:schemeClr val="tx1"/>
                </a:solidFill>
              </a:rPr>
              <a:t>（教程）</a:t>
            </a:r>
            <a:r>
              <a:rPr lang="en-US" altLang="zh-CN" sz="2000" dirty="0" smtClean="0">
                <a:solidFill>
                  <a:schemeClr val="tx1"/>
                </a:solidFill>
              </a:rPr>
              <a:t>+</a:t>
            </a:r>
            <a:r>
              <a:rPr lang="zh-CN" altLang="en-US" sz="2000" dirty="0" smtClean="0">
                <a:solidFill>
                  <a:srgbClr val="FF0000"/>
                </a:solidFill>
              </a:rPr>
              <a:t>章节测试</a:t>
            </a:r>
            <a:r>
              <a:rPr lang="en-US" altLang="zh-CN" sz="2000" dirty="0" smtClean="0">
                <a:solidFill>
                  <a:schemeClr val="tx1"/>
                </a:solidFill>
              </a:rPr>
              <a:t>+</a:t>
            </a:r>
            <a:r>
              <a:rPr lang="zh-CN" altLang="en-US" sz="2000" dirty="0" smtClean="0">
                <a:solidFill>
                  <a:srgbClr val="FF0000"/>
                </a:solidFill>
              </a:rPr>
              <a:t>期末测试</a:t>
            </a:r>
            <a:endParaRPr lang="en-US" altLang="zh-CN" sz="2000" dirty="0" smtClean="0">
              <a:solidFill>
                <a:srgbClr val="FF0000"/>
              </a:solidFill>
            </a:endParaRPr>
          </a:p>
          <a:p>
            <a:pPr marL="285750" indent="-285750">
              <a:lnSpc>
                <a:spcPts val="4080"/>
              </a:lnSpc>
              <a:buFont typeface="Wingdings" panose="05000000000000000000" pitchFamily="2" charset="2"/>
              <a:buChar char="u"/>
            </a:pPr>
            <a:r>
              <a:rPr lang="zh-CN" altLang="en-US" sz="2000" dirty="0">
                <a:solidFill>
                  <a:schemeClr val="tx1"/>
                </a:solidFill>
                <a:sym typeface="+mn-ea"/>
              </a:rPr>
              <a:t>学习中，</a:t>
            </a:r>
            <a:r>
              <a:rPr lang="zh-CN" altLang="en-US" sz="2000" dirty="0" smtClean="0">
                <a:solidFill>
                  <a:srgbClr val="FF0000"/>
                </a:solidFill>
                <a:sym typeface="+mn-ea"/>
              </a:rPr>
              <a:t>视频不可拖动进度条或加速观看，</a:t>
            </a:r>
            <a:r>
              <a:rPr lang="zh-CN" altLang="en-US" sz="2000" dirty="0" smtClean="0">
                <a:solidFill>
                  <a:schemeClr val="tx1"/>
                </a:solidFill>
                <a:sym typeface="+mn-ea"/>
              </a:rPr>
              <a:t>会影响学习进度分；每个章节测试最多可申请</a:t>
            </a:r>
            <a:r>
              <a:rPr lang="en-US" altLang="zh-CN" sz="2000" dirty="0">
                <a:solidFill>
                  <a:srgbClr val="FF0000"/>
                </a:solidFill>
                <a:sym typeface="+mn-ea"/>
              </a:rPr>
              <a:t>3</a:t>
            </a:r>
            <a:r>
              <a:rPr lang="zh-CN" altLang="en-US" sz="2000" dirty="0">
                <a:solidFill>
                  <a:srgbClr val="FF0000"/>
                </a:solidFill>
                <a:sym typeface="+mn-ea"/>
              </a:rPr>
              <a:t>次</a:t>
            </a:r>
            <a:r>
              <a:rPr lang="zh-CN" altLang="en-US" sz="2000" dirty="0" smtClean="0">
                <a:solidFill>
                  <a:schemeClr val="tx1"/>
                </a:solidFill>
                <a:sym typeface="+mn-ea"/>
              </a:rPr>
              <a:t>重做，以</a:t>
            </a:r>
            <a:r>
              <a:rPr lang="zh-CN" altLang="en-US" sz="2000" dirty="0" smtClean="0">
                <a:solidFill>
                  <a:srgbClr val="FF0000"/>
                </a:solidFill>
                <a:sym typeface="+mn-ea"/>
              </a:rPr>
              <a:t>最后一次</a:t>
            </a:r>
            <a:r>
              <a:rPr lang="zh-CN" altLang="en-US" sz="2000" dirty="0" smtClean="0">
                <a:solidFill>
                  <a:schemeClr val="tx1"/>
                </a:solidFill>
                <a:sym typeface="+mn-ea"/>
              </a:rPr>
              <a:t>答题成绩为准</a:t>
            </a:r>
            <a:endParaRPr lang="en-US" altLang="zh-CN" sz="2000" dirty="0" smtClean="0">
              <a:solidFill>
                <a:schemeClr val="tx1"/>
              </a:solidFill>
              <a:sym typeface="+mn-ea"/>
            </a:endParaRPr>
          </a:p>
          <a:p>
            <a:pPr marL="285750" indent="-285750">
              <a:lnSpc>
                <a:spcPts val="4080"/>
              </a:lnSpc>
              <a:buFont typeface="Wingdings" panose="05000000000000000000" pitchFamily="2" charset="2"/>
              <a:buChar char="u"/>
            </a:pPr>
            <a:r>
              <a:rPr lang="zh-CN" altLang="en-US" sz="2000" dirty="0" smtClean="0">
                <a:solidFill>
                  <a:schemeClr val="tx1"/>
                </a:solidFill>
              </a:rPr>
              <a:t>在规定时间内完成视频观看、章节测试，在考试开放时间内完成期末考试，</a:t>
            </a:r>
            <a:r>
              <a:rPr lang="zh-CN" altLang="en-US" sz="2000" dirty="0" smtClean="0">
                <a:solidFill>
                  <a:srgbClr val="FF0000"/>
                </a:solidFill>
              </a:rPr>
              <a:t>期末考试一旦开始，观看视频</a:t>
            </a:r>
            <a:r>
              <a:rPr lang="zh-CN" altLang="en-US" sz="2000" dirty="0" smtClean="0">
                <a:solidFill>
                  <a:srgbClr val="FF0000"/>
                </a:solidFill>
                <a:sym typeface="+mn-ea"/>
              </a:rPr>
              <a:t>、章节测试</a:t>
            </a:r>
            <a:r>
              <a:rPr lang="zh-CN" altLang="en-US" sz="2000" dirty="0" smtClean="0">
                <a:solidFill>
                  <a:srgbClr val="FF0000"/>
                </a:solidFill>
              </a:rPr>
              <a:t>将不再记录进度计入成绩</a:t>
            </a:r>
            <a:r>
              <a:rPr lang="zh-CN" altLang="en-US" sz="2000" dirty="0" smtClean="0">
                <a:solidFill>
                  <a:schemeClr val="tx1"/>
                </a:solidFill>
              </a:rPr>
              <a:t>。</a:t>
            </a:r>
            <a:endParaRPr lang="en-US" altLang="zh-CN" sz="2000" dirty="0" smtClean="0">
              <a:solidFill>
                <a:schemeClr val="tx1"/>
              </a:solidFill>
            </a:endParaRPr>
          </a:p>
          <a:p>
            <a:pPr marL="285750" indent="-285750">
              <a:lnSpc>
                <a:spcPts val="4080"/>
              </a:lnSpc>
              <a:buFont typeface="Wingdings" panose="05000000000000000000" pitchFamily="2" charset="2"/>
              <a:buChar char="u"/>
            </a:pPr>
            <a:r>
              <a:rPr lang="zh-CN" altLang="en-US" sz="2000" dirty="0" smtClean="0">
                <a:solidFill>
                  <a:schemeClr val="tx1"/>
                </a:solidFill>
              </a:rPr>
              <a:t>期末考试过程中不能中断，不能退出，必须在规定时间内完成</a:t>
            </a:r>
            <a:endParaRPr lang="zh-CN" altLang="en-US" sz="2000" dirty="0" smtClean="0">
              <a:solidFill>
                <a:schemeClr val="tx1"/>
              </a:solidFill>
            </a:endParaRPr>
          </a:p>
          <a:p>
            <a:pPr marL="285750" indent="-285750">
              <a:lnSpc>
                <a:spcPts val="4080"/>
              </a:lnSpc>
              <a:buFont typeface="Wingdings" panose="05000000000000000000" pitchFamily="2" charset="2"/>
              <a:buChar char="u"/>
            </a:pPr>
            <a:endParaRPr lang="zh-CN" altLang="en-US" sz="2000" dirty="0" smtClean="0">
              <a:solidFill>
                <a:schemeClr val="tx1"/>
              </a:solidFill>
            </a:endParaRPr>
          </a:p>
          <a:p>
            <a:pPr indent="0">
              <a:lnSpc>
                <a:spcPts val="4080"/>
              </a:lnSpc>
              <a:buFont typeface="Wingdings" panose="05000000000000000000" pitchFamily="2" charset="2"/>
              <a:buNone/>
            </a:pPr>
            <a:r>
              <a:rPr lang="en-US" altLang="zh-CN" sz="2400" dirty="0">
                <a:solidFill>
                  <a:schemeClr val="tx1"/>
                </a:solidFill>
              </a:rPr>
              <a:t> </a:t>
            </a:r>
            <a:r>
              <a:rPr lang="en-US" altLang="zh-CN" sz="2400" dirty="0" smtClean="0">
                <a:solidFill>
                  <a:schemeClr val="tx1"/>
                </a:solidFill>
              </a:rPr>
              <a:t>  </a:t>
            </a:r>
            <a:endParaRPr lang="zh-CN" altLang="en-US" sz="2400" dirty="0">
              <a:solidFill>
                <a:schemeClr val="tx1"/>
              </a:solidFill>
            </a:endParaRPr>
          </a:p>
        </p:txBody>
      </p:sp>
      <p:grpSp>
        <p:nvGrpSpPr>
          <p:cNvPr id="9" name="组合 1"/>
          <p:cNvGrpSpPr/>
          <p:nvPr/>
        </p:nvGrpSpPr>
        <p:grpSpPr>
          <a:xfrm rot="20930218">
            <a:off x="-219738" y="257788"/>
            <a:ext cx="3085948" cy="4327093"/>
            <a:chOff x="0" y="1196774"/>
            <a:chExt cx="3651646" cy="3267076"/>
          </a:xfrm>
          <a:solidFill>
            <a:srgbClr val="3366FF"/>
          </a:solidFill>
        </p:grpSpPr>
        <p:sp>
          <p:nvSpPr>
            <p:cNvPr id="14" name="Freeform 6"/>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5" name="Freeform 7"/>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6" name="Freeform 8"/>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7" name="Freeform 9"/>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8" name="Freeform 10"/>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9" name="Freeform 11"/>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0" name="Freeform 12"/>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1" name="Freeform 13"/>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2" name="Freeform 14"/>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3" name="Freeform 15"/>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4" name="Freeform 16"/>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5" name="Freeform 17"/>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6" name="Freeform 18"/>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7" name="Freeform 19"/>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8" name="Freeform 20"/>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9" name="Freeform 21"/>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30" name="Freeform 22"/>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31" name="Freeform 23"/>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32" name="Freeform 24"/>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33" name="Freeform 25"/>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34" name="Freeform 26"/>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35" name="Freeform 27"/>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36" name="Freeform 28"/>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37" name="Freeform 29"/>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38" name="Freeform 30"/>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39" name="Freeform 31"/>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40"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41" name="Freeform 33"/>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42" name="Freeform 34"/>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43" name="Freeform 35"/>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44" name="Freeform 36"/>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45"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46" name="Freeform 38"/>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47" name="Freeform 39"/>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48" name="Freeform 40"/>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49" name="Freeform 41"/>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50"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51"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52"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53"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54"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55"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56"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57" name="Freeform 49"/>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58" name="Freeform 50"/>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59" name="Freeform 51"/>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60" name="Freeform 52"/>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61" name="Freeform 53"/>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62" name="Freeform 54"/>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63"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64" name="Freeform 56"/>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65" name="Freeform 57"/>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66" name="Freeform 58"/>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67" name="Freeform 59"/>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68" name="Freeform 60"/>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69" name="Freeform 61"/>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70"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71" name="Freeform 63"/>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72" name="Freeform 64"/>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73" name="Freeform 65"/>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74" name="Freeform 66"/>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75"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76" name="Freeform 68"/>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77" name="Freeform 69"/>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78"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79" name="Freeform 71"/>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80" name="Freeform 72"/>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81"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82" name="Freeform 74"/>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83" name="Freeform 75"/>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84" name="Freeform 76"/>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85" name="Freeform 77"/>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86"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87" name="Freeform 79"/>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88" name="Freeform 80"/>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89" name="Freeform 81"/>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90" name="Freeform 82"/>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91"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92"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93"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94"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95" name="Freeform 87"/>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96" name="Freeform 88"/>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97"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98"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99" name="Freeform 91"/>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00"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01"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02" name="Freeform 94"/>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03" name="Freeform 95"/>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04" name="Freeform 96"/>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05" name="Freeform 97"/>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06"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07" name="Freeform 99"/>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08" name="Freeform 100"/>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09" name="Freeform 101"/>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10"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14" name="Freeform 103"/>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15" name="Freeform 104"/>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16" name="Freeform 105"/>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17" name="Freeform 106"/>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18" name="Freeform 107"/>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19" name="Freeform 108"/>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20" name="Freeform 109"/>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21" name="Freeform 110"/>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22" name="Freeform 111"/>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23" name="Freeform 112"/>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24" name="Freeform 113"/>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25" name="Freeform 114"/>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26" name="Freeform 115"/>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27" name="Freeform 116"/>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28" name="Freeform 117"/>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29" name="Freeform 118"/>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30" name="Freeform 119"/>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31" name="Freeform 120"/>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32" name="Freeform 121"/>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33"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34"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35" name="Freeform 124"/>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36"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37"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38" name="Freeform 127"/>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39" name="Freeform 128"/>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40" name="Freeform 129"/>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41" name="Freeform 130"/>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42" name="Freeform 131"/>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43" name="Freeform 132"/>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44" name="Freeform 133"/>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45" name="Freeform 134"/>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46"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47" name="Freeform 136"/>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48"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49" name="Freeform 138"/>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50"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51" name="Freeform 140"/>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52"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53" name="Freeform 142"/>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54" name="Freeform 143"/>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55" name="Freeform 144"/>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56" name="Freeform 145"/>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57"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58"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59"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60" name="Freeform 149"/>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61"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62"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63" name="Freeform 152"/>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64" name="Freeform 153"/>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65" name="Freeform 154"/>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66" name="Freeform 155"/>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67" name="Freeform 156"/>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68" name="Freeform 157"/>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69" name="Freeform 158"/>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70" name="Freeform 159"/>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71" name="Freeform 160"/>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72" name="Freeform 161"/>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73"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74"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75" name="Freeform 164"/>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76" name="Freeform 165"/>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77" name="Freeform 166"/>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78" name="Freeform 167"/>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79" name="Freeform 168"/>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80" name="Freeform 169"/>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81" name="Freeform 170"/>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82" name="Freeform 171"/>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83" name="Freeform 172"/>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84" name="Freeform 173"/>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85"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86" name="Freeform 175"/>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87" name="Freeform 176"/>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88" name="Freeform 177"/>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89" name="Freeform 178"/>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90" name="Freeform 179"/>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91" name="Freeform 180"/>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92" name="Freeform 181"/>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93" name="Freeform 182"/>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94" name="Freeform 183"/>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95" name="Freeform 184"/>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96"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97" name="Freeform 186"/>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98" name="Freeform 187"/>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199"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00" name="Freeform 189"/>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01" name="Freeform 190"/>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02" name="Freeform 191"/>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03" name="Freeform 192"/>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04" name="Freeform 193"/>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05" name="Freeform 194"/>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06" name="Freeform 195"/>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07" name="Freeform 196"/>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08" name="Freeform 197"/>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09" name="Freeform 198"/>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10"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11" name="Freeform 200"/>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12" name="Freeform 201"/>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13" name="Freeform 202"/>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14" name="Freeform 203"/>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15" name="Freeform 204"/>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16" name="Freeform 206"/>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17"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18" name="Freeform 208"/>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19" name="Freeform 209"/>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20" name="Freeform 210"/>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21" name="Freeform 211"/>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22"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23"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24"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25"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26"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27"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28"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29"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30"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31"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32"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33"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34"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35"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36"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37"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38"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39"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40"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41" name="Freeform 231"/>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42" name="Freeform 232"/>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43" name="Freeform 233"/>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44" name="Freeform 234"/>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45"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46" name="Freeform 236"/>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47" name="Freeform 237"/>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48" name="Freeform 238"/>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49"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50"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51" name="Freeform 241"/>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52" name="Freeform 242"/>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53" name="Freeform 243"/>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54"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55"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56"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57"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58" name="Freeform 248"/>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59" name="Freeform 249"/>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60" name="Freeform 250"/>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61" name="Freeform 251"/>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62"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63" name="Freeform 253"/>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64"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65" name="Freeform 255"/>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66"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67"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68"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69"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70" name="Freeform 260"/>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71" name="Freeform 261"/>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72" name="Freeform 262"/>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73" name="Freeform 263"/>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74"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75"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76" name="Freeform 266"/>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77"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78" name="Freeform 268"/>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79" name="Freeform 269"/>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80"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81" name="Freeform 271"/>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82" name="Freeform 272"/>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83"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84" name="Freeform 274"/>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85" name="Freeform 275"/>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86"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87" name="Freeform 277"/>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sp>
          <p:nvSpPr>
            <p:cNvPr id="288" name="Freeform 278"/>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grpFill/>
            <a:ln>
              <a:noFill/>
            </a:ln>
          </p:spPr>
          <p:txBody>
            <a:bodyPr vert="horz" wrap="square" lIns="96435" tIns="48218" rIns="96435" bIns="48218" numCol="1" anchor="t" anchorCtr="0" compatLnSpc="1"/>
            <a:lstStyle/>
            <a:p>
              <a:endParaRPr lang="zh-CN" altLang="en-US">
                <a:solidFill>
                  <a:schemeClr val="tx1">
                    <a:lumMod val="65000"/>
                    <a:lumOff val="35000"/>
                  </a:schemeClr>
                </a:solidFill>
              </a:endParaRPr>
            </a:p>
          </p:txBody>
        </p:sp>
      </p:grpSp>
      <p:sp>
        <p:nvSpPr>
          <p:cNvPr id="289" name="文本框 288"/>
          <p:cNvSpPr txBox="1"/>
          <p:nvPr/>
        </p:nvSpPr>
        <p:spPr>
          <a:xfrm rot="20269394">
            <a:off x="2557043" y="568541"/>
            <a:ext cx="2031325" cy="830997"/>
          </a:xfrm>
          <a:prstGeom prst="rect">
            <a:avLst/>
          </a:prstGeom>
          <a:solidFill>
            <a:srgbClr val="FCCC54"/>
          </a:solidFill>
        </p:spPr>
        <p:txBody>
          <a:bodyPr wrap="none" rtlCol="0">
            <a:spAutoFit/>
          </a:bodyPr>
          <a:lstStyle/>
          <a:p>
            <a:r>
              <a:rPr lang="zh-CN" altLang="en-US" sz="4800" kern="1200" dirty="0" smtClean="0">
                <a:solidFill>
                  <a:schemeClr val="tx1"/>
                </a:solidFill>
                <a:latin typeface="方正苏新诗柳楷简体-yolan" panose="02000000000000000000" pitchFamily="2" charset="-122"/>
                <a:ea typeface="方正苏新诗柳楷简体-yolan" panose="02000000000000000000" pitchFamily="2" charset="-122"/>
                <a:cs typeface="方正苏新诗柳楷简体-yolan" panose="02000000000000000000" pitchFamily="2" charset="-122"/>
              </a:rPr>
              <a:t>划重点</a:t>
            </a:r>
            <a:endParaRPr lang="zh-CN" altLang="en-US" sz="4800" kern="1200" dirty="0">
              <a:solidFill>
                <a:schemeClr val="tx1"/>
              </a:solidFill>
              <a:latin typeface="方正苏新诗柳楷简体-yolan" panose="02000000000000000000" pitchFamily="2" charset="-122"/>
              <a:ea typeface="方正苏新诗柳楷简体-yolan" panose="02000000000000000000" pitchFamily="2" charset="-122"/>
              <a:cs typeface="方正苏新诗柳楷简体-yolan"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par>
                          <p:cTn id="21" fill="hold">
                            <p:stCondLst>
                              <p:cond delay="2000"/>
                            </p:stCondLst>
                            <p:childTnLst>
                              <p:par>
                                <p:cTn id="22" presetID="3" presetClass="entr" presetSubtype="10" fill="hold" grpId="0" nodeType="afterEffect">
                                  <p:stCondLst>
                                    <p:cond delay="0"/>
                                  </p:stCondLst>
                                  <p:childTnLst>
                                    <p:set>
                                      <p:cBhvr>
                                        <p:cTn id="23" dur="1" fill="hold">
                                          <p:stCondLst>
                                            <p:cond delay="0"/>
                                          </p:stCondLst>
                                        </p:cTn>
                                        <p:tgtEl>
                                          <p:spTgt spid="289"/>
                                        </p:tgtEl>
                                        <p:attrNameLst>
                                          <p:attrName>style.visibility</p:attrName>
                                        </p:attrNameLst>
                                      </p:cBhvr>
                                      <p:to>
                                        <p:strVal val="visible"/>
                                      </p:to>
                                    </p:set>
                                    <p:animEffect transition="in" filter="blinds(horizontal)">
                                      <p:cBhvr>
                                        <p:cTn id="24" dur="500"/>
                                        <p:tgtEl>
                                          <p:spTgt spid="289"/>
                                        </p:tgtEl>
                                      </p:cBhvr>
                                    </p:animEffect>
                                  </p:childTnLst>
                                </p:cTn>
                              </p:par>
                            </p:childTnLst>
                          </p:cTn>
                        </p:par>
                        <p:par>
                          <p:cTn id="25" fill="hold">
                            <p:stCondLst>
                              <p:cond delay="2500"/>
                            </p:stCondLst>
                            <p:childTnLst>
                              <p:par>
                                <p:cTn id="26" presetID="6" presetClass="entr" presetSubtype="16" fill="hold" grpId="0" nodeType="after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circle(in)">
                                      <p:cBhvr>
                                        <p:cTn id="28" dur="20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28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p:txBody>
          <a:bodyPr lIns="90000" tIns="46800" rIns="90000" bIns="46800">
            <a:normAutofit/>
          </a:bodyPr>
          <a:lstStyle/>
          <a:p>
            <a:r>
              <a:rPr lang="en-US" altLang="zh-CN"/>
              <a:t>4.</a:t>
            </a:r>
            <a:r>
              <a:rPr lang="zh-CN" altLang="en-US"/>
              <a:t>遇到问题怎么办</a:t>
            </a:r>
            <a:endParaRPr lang="zh-CN" altLang="en-US"/>
          </a:p>
        </p:txBody>
      </p:sp>
      <p:sp>
        <p:nvSpPr>
          <p:cNvPr id="10" name="文本框 9"/>
          <p:cNvSpPr txBox="1"/>
          <p:nvPr>
            <p:custDataLst>
              <p:tags r:id="rId2"/>
            </p:custDataLst>
          </p:nvPr>
        </p:nvSpPr>
        <p:spPr>
          <a:xfrm>
            <a:off x="2218765" y="2536337"/>
            <a:ext cx="1828800" cy="1569660"/>
          </a:xfrm>
          <a:prstGeom prst="rect">
            <a:avLst/>
          </a:prstGeom>
          <a:noFill/>
        </p:spPr>
        <p:txBody>
          <a:bodyPr wrap="square" lIns="90000" tIns="46800" rIns="90000" bIns="46800" rtlCol="0" anchor="ctr" anchorCtr="0">
            <a:normAutofit/>
          </a:bodyPr>
          <a:lstStyle/>
          <a:p>
            <a:pPr algn="ctr"/>
            <a:r>
              <a:rPr lang="en-US" altLang="zh-CN" sz="4800" b="1">
                <a:solidFill>
                  <a:schemeClr val="bg1"/>
                </a:solidFill>
              </a:rPr>
              <a:t>PART</a:t>
            </a:r>
            <a:endParaRPr lang="en-US" altLang="zh-CN" sz="4800" b="1">
              <a:solidFill>
                <a:schemeClr val="bg1"/>
              </a:solidFill>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28283" y="210784"/>
            <a:ext cx="2119294" cy="538082"/>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p:txBody>
          <a:bodyPr lIns="90000" tIns="46800" rIns="90000" bIns="46800">
            <a:normAutofit/>
          </a:bodyPr>
          <a:lstStyle/>
          <a:p>
            <a:r>
              <a:rPr lang="en-US" altLang="zh-CN"/>
              <a:t>1.</a:t>
            </a:r>
            <a:r>
              <a:rPr lang="zh-CN" altLang="en-US"/>
              <a:t>登录</a:t>
            </a:r>
            <a:endParaRPr lang="zh-CN" altLang="en-US"/>
          </a:p>
        </p:txBody>
      </p:sp>
      <p:sp>
        <p:nvSpPr>
          <p:cNvPr id="10" name="文本框 9"/>
          <p:cNvSpPr txBox="1"/>
          <p:nvPr>
            <p:custDataLst>
              <p:tags r:id="rId2"/>
            </p:custDataLst>
          </p:nvPr>
        </p:nvSpPr>
        <p:spPr>
          <a:xfrm>
            <a:off x="2159635" y="2536190"/>
            <a:ext cx="2084705" cy="1569720"/>
          </a:xfrm>
          <a:prstGeom prst="rect">
            <a:avLst/>
          </a:prstGeom>
          <a:noFill/>
        </p:spPr>
        <p:txBody>
          <a:bodyPr wrap="square" lIns="90000" tIns="46800" rIns="90000" bIns="46800" rtlCol="0" anchor="ctr" anchorCtr="0">
            <a:normAutofit/>
          </a:bodyPr>
          <a:lstStyle/>
          <a:p>
            <a:pPr algn="ctr"/>
            <a:r>
              <a:rPr lang="en-US" altLang="zh-CN" sz="4800" b="1">
                <a:solidFill>
                  <a:schemeClr val="bg1"/>
                </a:solidFill>
              </a:rPr>
              <a:t>PART</a:t>
            </a:r>
            <a:endParaRPr lang="en-US" altLang="zh-CN" sz="4800" b="1">
              <a:solidFill>
                <a:schemeClr val="bg1"/>
              </a:solidFill>
            </a:endParaRPr>
          </a:p>
        </p:txBody>
      </p:sp>
      <p:sp>
        <p:nvSpPr>
          <p:cNvPr id="3" name="文本占位符 2"/>
          <p:cNvSpPr>
            <a:spLocks noGrp="1"/>
          </p:cNvSpPr>
          <p:nvPr>
            <p:ph type="body" idx="1"/>
            <p:custDataLst>
              <p:tags r:id="rId3"/>
            </p:custDataLst>
          </p:nvPr>
        </p:nvSpPr>
        <p:spPr>
          <a:xfrm>
            <a:off x="5743575" y="3575050"/>
            <a:ext cx="6365240" cy="459105"/>
          </a:xfrm>
        </p:spPr>
        <p:txBody>
          <a:bodyPr lIns="90000" tIns="46800" rIns="90000" bIns="46800">
            <a:noAutofit/>
          </a:bodyPr>
          <a:lstStyle/>
          <a:p>
            <a:r>
              <a:rPr lang="en-US" altLang="zh-CN" sz="2000"/>
              <a:t>1.1</a:t>
            </a:r>
            <a:r>
              <a:rPr lang="zh-CN" altLang="en-US" sz="2000"/>
              <a:t>登录方式    </a:t>
            </a:r>
            <a:r>
              <a:rPr lang="en-US" altLang="zh-CN" sz="2000"/>
              <a:t>1.2</a:t>
            </a:r>
            <a:r>
              <a:rPr lang="zh-CN" altLang="en-US" sz="2000"/>
              <a:t>新生登录    </a:t>
            </a:r>
            <a:r>
              <a:rPr lang="en-US" altLang="zh-CN" sz="2000"/>
              <a:t>1.3</a:t>
            </a:r>
            <a:r>
              <a:rPr lang="zh-CN" sz="2000"/>
              <a:t>老用户登录</a:t>
            </a:r>
            <a:endParaRPr lang="zh-CN" sz="2000"/>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139065" y="2614930"/>
            <a:ext cx="3672205" cy="2393315"/>
          </a:xfrm>
          <a:prstGeom prst="rect">
            <a:avLst/>
          </a:prstGeom>
          <a:noFill/>
        </p:spPr>
        <p:txBody>
          <a:bodyPr wrap="square" rtlCol="0" anchor="ctr" anchorCtr="0">
            <a:noAutofit/>
          </a:bodyPr>
          <a:lstStyle/>
          <a:p>
            <a:r>
              <a:rPr lang="en-US" altLang="zh-CN" sz="2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1</a:t>
            </a:r>
            <a:r>
              <a:rPr lang="zh-CN" altLang="en-US" sz="2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r>
              <a:rPr lang="zh-CN" altLang="en-US" sz="2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知到</a:t>
            </a:r>
            <a:r>
              <a:rPr lang="en-US" altLang="zh-CN" sz="2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APP</a:t>
            </a:r>
            <a:br>
              <a:rPr lang="en-US" altLang="zh-CN" sz="2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br>
            <a:r>
              <a:rPr lang="zh-CN" altLang="en-US" sz="2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在线客服</a:t>
            </a:r>
            <a:r>
              <a:rPr lang="en-US" altLang="zh-CN" sz="2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r>
              <a:rPr lang="zh-CN" altLang="en-US" sz="2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【转人工】可解决</a:t>
            </a:r>
            <a:endParaRPr lang="zh-CN" altLang="en-US" sz="2800" b="1"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pic>
        <p:nvPicPr>
          <p:cNvPr id="8" name="图片 7" descr="1"/>
          <p:cNvPicPr>
            <a:picLocks noChangeAspect="1"/>
          </p:cNvPicPr>
          <p:nvPr/>
        </p:nvPicPr>
        <p:blipFill>
          <a:blip r:embed="rId2" cstate="print"/>
          <a:srcRect t="3428"/>
          <a:stretch>
            <a:fillRect/>
          </a:stretch>
        </p:blipFill>
        <p:spPr>
          <a:xfrm>
            <a:off x="3670300" y="184785"/>
            <a:ext cx="3912870" cy="6555740"/>
          </a:xfrm>
          <a:prstGeom prst="rect">
            <a:avLst/>
          </a:prstGeom>
        </p:spPr>
      </p:pic>
      <p:sp>
        <p:nvSpPr>
          <p:cNvPr id="17" name="矩形 16"/>
          <p:cNvSpPr/>
          <p:nvPr/>
        </p:nvSpPr>
        <p:spPr>
          <a:xfrm>
            <a:off x="6606540" y="6064250"/>
            <a:ext cx="627380" cy="676910"/>
          </a:xfrm>
          <a:prstGeom prst="rect">
            <a:avLst/>
          </a:prstGeom>
          <a:noFill/>
          <a:ln w="38100">
            <a:solidFill>
              <a:srgbClr val="FF0000"/>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
        <p:nvSpPr>
          <p:cNvPr id="10" name="矩形 9"/>
          <p:cNvSpPr/>
          <p:nvPr/>
        </p:nvSpPr>
        <p:spPr>
          <a:xfrm>
            <a:off x="6809740" y="245110"/>
            <a:ext cx="627380" cy="676910"/>
          </a:xfrm>
          <a:prstGeom prst="rect">
            <a:avLst/>
          </a:prstGeom>
          <a:noFill/>
          <a:ln w="38100">
            <a:solidFill>
              <a:srgbClr val="FF0000"/>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pic>
        <p:nvPicPr>
          <p:cNvPr id="11" name="图片 10" descr="2"/>
          <p:cNvPicPr>
            <a:picLocks noChangeAspect="1"/>
          </p:cNvPicPr>
          <p:nvPr/>
        </p:nvPicPr>
        <p:blipFill>
          <a:blip r:embed="rId3" cstate="print"/>
          <a:srcRect t="3428"/>
          <a:stretch>
            <a:fillRect/>
          </a:stretch>
        </p:blipFill>
        <p:spPr>
          <a:xfrm>
            <a:off x="7856220" y="186055"/>
            <a:ext cx="3872230" cy="6554470"/>
          </a:xfrm>
          <a:prstGeom prst="rect">
            <a:avLst/>
          </a:prstGeom>
        </p:spPr>
      </p:pic>
      <p:sp>
        <p:nvSpPr>
          <p:cNvPr id="12" name="矩形 11"/>
          <p:cNvSpPr/>
          <p:nvPr/>
        </p:nvSpPr>
        <p:spPr>
          <a:xfrm>
            <a:off x="10844530" y="2099310"/>
            <a:ext cx="795020" cy="441325"/>
          </a:xfrm>
          <a:prstGeom prst="rect">
            <a:avLst/>
          </a:prstGeom>
          <a:noFill/>
          <a:ln w="38100">
            <a:solidFill>
              <a:srgbClr val="FF0000"/>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
        <p:nvSpPr>
          <p:cNvPr id="19" name="右箭头 18"/>
          <p:cNvSpPr/>
          <p:nvPr/>
        </p:nvSpPr>
        <p:spPr>
          <a:xfrm rot="1740000">
            <a:off x="7778750" y="1158875"/>
            <a:ext cx="1788795" cy="14668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文本框 20"/>
          <p:cNvSpPr txBox="1"/>
          <p:nvPr>
            <p:custDataLst>
              <p:tags r:id="rId4"/>
            </p:custDataLst>
          </p:nvPr>
        </p:nvSpPr>
        <p:spPr>
          <a:xfrm>
            <a:off x="-1506855" y="39370"/>
            <a:ext cx="5772150" cy="1088390"/>
          </a:xfrm>
          <a:prstGeom prst="rect">
            <a:avLst/>
          </a:prstGeom>
          <a:noFill/>
        </p:spPr>
        <p:txBody>
          <a:bodyPr wrap="square" rtlCol="0" anchor="ctr" anchorCtr="0">
            <a:noAutofit/>
          </a:bodyPr>
          <a:p>
            <a:pPr algn="ctr"/>
            <a:r>
              <a:rPr lang="en-US" altLang="zh-CN" sz="4400"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 4.</a:t>
            </a:r>
            <a:r>
              <a:rPr lang="zh-CN" altLang="en-US" sz="4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遇到</a:t>
            </a:r>
            <a:r>
              <a:rPr lang="zh-CN" altLang="en-US" sz="4400"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问题</a:t>
            </a:r>
            <a:endParaRPr lang="zh-CN" altLang="en-US" sz="4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139065" y="4433570"/>
            <a:ext cx="3115945" cy="1753235"/>
          </a:xfrm>
          <a:prstGeom prst="rect">
            <a:avLst/>
          </a:prstGeom>
          <a:noFill/>
        </p:spPr>
        <p:txBody>
          <a:bodyPr wrap="square" rtlCol="0">
            <a:spAutoFit/>
          </a:bodyPr>
          <a:p>
            <a:r>
              <a:rPr lang="zh-CN" altLang="en-US" b="1"/>
              <a:t>点击</a:t>
            </a:r>
            <a:r>
              <a:rPr lang="en-US" altLang="zh-CN" b="1"/>
              <a:t>“</a:t>
            </a:r>
            <a:r>
              <a:rPr lang="zh-CN" altLang="en-US" b="1"/>
              <a:t>我的</a:t>
            </a:r>
            <a:r>
              <a:rPr lang="en-US" altLang="zh-CN" b="1"/>
              <a:t>”</a:t>
            </a:r>
            <a:r>
              <a:rPr lang="zh-CN" altLang="en-US" b="1"/>
              <a:t>模块右上角小耳麦，打字输入</a:t>
            </a:r>
            <a:r>
              <a:rPr lang="en-US" altLang="zh-CN" b="1"/>
              <a:t>“</a:t>
            </a:r>
            <a:r>
              <a:rPr lang="zh-CN" altLang="en-US" b="1"/>
              <a:t>转人工</a:t>
            </a:r>
            <a:r>
              <a:rPr lang="en-US" altLang="zh-CN" b="1"/>
              <a:t>”</a:t>
            </a:r>
            <a:r>
              <a:rPr lang="zh-CN" altLang="en-US" b="1"/>
              <a:t>并发送。输入学校、姓名、学号、以及绑定的手机号码和问题，提交给人工客服即可</a:t>
            </a:r>
            <a:endParaRPr lang="zh-CN" altLang="en-US" b="1"/>
          </a:p>
          <a:p>
            <a:endParaRPr lang="en-US" altLang="zh-CN" b="1"/>
          </a:p>
        </p:txBody>
      </p:sp>
    </p:spTree>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1"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1"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1" bldLvl="0" animBg="1"/>
      <p:bldP spid="10" grpId="1" bldLvl="0" animBg="1"/>
      <p:bldP spid="12" grpId="1" bldLvl="0" animBg="1"/>
      <p:bldP spid="19"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chenying0907 3"/>
          <p:cNvGrpSpPr/>
          <p:nvPr>
            <p:custDataLst>
              <p:tags r:id="rId1"/>
            </p:custDataLst>
          </p:nvPr>
        </p:nvGrpSpPr>
        <p:grpSpPr>
          <a:xfrm rot="20908391">
            <a:off x="-42714" y="3946340"/>
            <a:ext cx="4579743" cy="2249783"/>
            <a:chOff x="3246438" y="1068388"/>
            <a:chExt cx="5711825" cy="4678363"/>
          </a:xfrm>
          <a:solidFill>
            <a:srgbClr val="63E9E6"/>
          </a:solidFill>
        </p:grpSpPr>
        <p:sp>
          <p:nvSpPr>
            <p:cNvPr id="322" name="chenying0907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23" name="chenying0907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24" name="chenying0907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25" name="chenying0907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26" name="chenying0907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27" name="chenying0907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28" name="chenying0907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grpSp>
          <p:nvGrpSpPr>
            <p:cNvPr id="329" name="chenying0907 328"/>
            <p:cNvGrpSpPr/>
            <p:nvPr/>
          </p:nvGrpSpPr>
          <p:grpSpPr>
            <a:xfrm>
              <a:off x="3517901" y="1225551"/>
              <a:ext cx="5260975" cy="4090987"/>
              <a:chOff x="3517901" y="1225551"/>
              <a:chExt cx="5260975" cy="4090987"/>
            </a:xfrm>
            <a:grpFill/>
          </p:grpSpPr>
          <p:sp>
            <p:nvSpPr>
              <p:cNvPr id="330" name="chenying0907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31" name="chenying0907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32" name="chenying0907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33" name="chenying0907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34" name="chenying0907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35" name="chenying0907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36" name="chenying0907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37" name="chenying0907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38" name="chenying0907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39" name="chenying0907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40" name="chenying0907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41" name="chenying0907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42" name="chenying0907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43" name="chenying0907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44" name="chenying0907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45" name="chenying0907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46" name="chenying0907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47" name="chenying0907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48" name="chenying0907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49" name="chenying0907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50" name="chenying0907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51" name="chenying0907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52" name="chenying0907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53" name="chenying0907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54" name="chenying0907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55" name="chenying0907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56" name="chenying0907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57" name="chenying0907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58" name="chenying0907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59" name="chenying0907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60" name="chenying0907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61" name="chenying0907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62" name="chenying0907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63" name="chenying0907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64" name="chenying0907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65" name="chenying0907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66" name="chenying0907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67" name="chenying0907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68" name="chenying0907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69" name="chenying0907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70" name="chenying0907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71" name="chenying0907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72" name="chenying0907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73" name="chenying0907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74" name="chenying0907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75" name="chenying0907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76" name="chenying0907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77" name="chenying0907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78" name="chenying0907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79" name="chenying0907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80" name="chenying0907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81" name="chenying0907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82" name="chenying0907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83" name="chenying0907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84" name="chenying0907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85" name="chenying0907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86" name="chenying0907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87" name="chenying0907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88" name="chenying0907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89" name="chenying0907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90" name="chenying0907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91" name="chenying0907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92" name="chenying0907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93" name="chenying0907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94" name="chenying0907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95" name="chenying0907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96" name="chenying0907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97" name="chenying0907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98" name="chenying0907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99" name="chenying0907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400" name="chenying0907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401" name="chenying0907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402" name="chenying0907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403" name="chenying0907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404" name="chenying0907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405" name="chenying0907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406" name="chenying0907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407" name="chenying0907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408" name="chenying0907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409" name="chenying0907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410" name="chenying0907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grpSp>
      </p:grpSp>
      <p:grpSp>
        <p:nvGrpSpPr>
          <p:cNvPr id="5" name="PA_chenying0907 4"/>
          <p:cNvGrpSpPr/>
          <p:nvPr>
            <p:custDataLst>
              <p:tags r:id="rId2"/>
            </p:custDataLst>
          </p:nvPr>
        </p:nvGrpSpPr>
        <p:grpSpPr>
          <a:xfrm>
            <a:off x="0" y="878859"/>
            <a:ext cx="4400564" cy="2488299"/>
            <a:chOff x="3246438" y="1068388"/>
            <a:chExt cx="5711825" cy="4678363"/>
          </a:xfrm>
          <a:solidFill>
            <a:srgbClr val="63E9E6"/>
          </a:solidFill>
        </p:grpSpPr>
        <p:sp>
          <p:nvSpPr>
            <p:cNvPr id="233" name="chenying0907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34" name="chenying0907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35" name="chenying0907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36" name="chenying0907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37" name="chenying0907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38" name="chenying0907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39" name="chenying0907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grpSp>
          <p:nvGrpSpPr>
            <p:cNvPr id="240" name="chenying0907 239"/>
            <p:cNvGrpSpPr/>
            <p:nvPr/>
          </p:nvGrpSpPr>
          <p:grpSpPr>
            <a:xfrm>
              <a:off x="3517901" y="1225551"/>
              <a:ext cx="5260975" cy="4090987"/>
              <a:chOff x="3517901" y="1225551"/>
              <a:chExt cx="5260975" cy="4090987"/>
            </a:xfrm>
            <a:grpFill/>
          </p:grpSpPr>
          <p:sp>
            <p:nvSpPr>
              <p:cNvPr id="241" name="chenying0907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42" name="chenying0907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43" name="chenying0907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44" name="chenying0907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45" name="chenying0907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46" name="chenying0907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47" name="chenying0907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48" name="chenying0907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49" name="chenying0907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50" name="chenying0907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51" name="chenying0907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52" name="chenying0907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53" name="chenying0907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54" name="chenying0907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55" name="chenying0907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56" name="chenying0907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57" name="chenying0907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58" name="chenying0907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59" name="chenying0907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60" name="chenying0907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61" name="chenying0907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62" name="chenying0907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63" name="chenying0907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64" name="chenying0907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65" name="chenying0907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66" name="chenying0907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67" name="chenying0907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68" name="chenying0907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69" name="chenying0907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70" name="chenying0907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71" name="chenying0907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72" name="chenying0907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73" name="chenying0907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74" name="chenying0907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75" name="chenying0907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76" name="chenying0907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77" name="chenying0907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78" name="chenying0907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79" name="chenying0907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80" name="chenying0907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81" name="chenying0907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82" name="chenying0907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83" name="chenying0907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84" name="chenying0907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85" name="chenying0907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86" name="chenying0907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87" name="chenying0907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88" name="chenying0907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89" name="chenying0907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90" name="chenying0907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91" name="chenying0907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92" name="chenying0907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93" name="chenying0907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94" name="chenying0907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95" name="chenying0907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96" name="chenying0907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97" name="chenying0907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98" name="chenying0907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99" name="chenying0907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00" name="chenying0907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01" name="chenying0907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02" name="chenying0907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03" name="chenying0907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04" name="chenying0907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05" name="chenying0907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06" name="chenying0907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07" name="chenying0907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08" name="chenying0907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09" name="chenying0907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10" name="chenying0907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11" name="chenying0907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12" name="chenying0907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13" name="chenying0907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14" name="chenying0907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15" name="chenying0907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16" name="chenying0907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17" name="chenying0907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18" name="chenying0907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19" name="chenying0907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20" name="chenying0907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321" name="chenying0907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grpSp>
      </p:grpSp>
      <p:grpSp>
        <p:nvGrpSpPr>
          <p:cNvPr id="6" name="PA_chenying0907 5"/>
          <p:cNvGrpSpPr/>
          <p:nvPr>
            <p:custDataLst>
              <p:tags r:id="rId3"/>
            </p:custDataLst>
          </p:nvPr>
        </p:nvGrpSpPr>
        <p:grpSpPr>
          <a:xfrm flipH="1">
            <a:off x="7848979" y="930399"/>
            <a:ext cx="4343020" cy="2550718"/>
            <a:chOff x="3246438" y="1068388"/>
            <a:chExt cx="5711825" cy="4678363"/>
          </a:xfrm>
          <a:solidFill>
            <a:srgbClr val="63E9E6"/>
          </a:solidFill>
        </p:grpSpPr>
        <p:sp>
          <p:nvSpPr>
            <p:cNvPr id="144" name="chenying0907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45" name="chenying0907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46" name="chenying0907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47" name="chenying0907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48" name="chenying0907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49" name="chenying0907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50" name="chenying0907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grpSp>
          <p:nvGrpSpPr>
            <p:cNvPr id="151" name="chenying0907 150"/>
            <p:cNvGrpSpPr/>
            <p:nvPr/>
          </p:nvGrpSpPr>
          <p:grpSpPr>
            <a:xfrm>
              <a:off x="3517901" y="1225551"/>
              <a:ext cx="5260975" cy="4090987"/>
              <a:chOff x="3517901" y="1225551"/>
              <a:chExt cx="5260975" cy="4090987"/>
            </a:xfrm>
            <a:grpFill/>
          </p:grpSpPr>
          <p:sp>
            <p:nvSpPr>
              <p:cNvPr id="152" name="chenying0907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53" name="chenying0907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54" name="chenying0907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55" name="chenying0907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56" name="chenying0907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57" name="chenying0907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58" name="chenying0907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59" name="chenying0907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60" name="chenying0907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61" name="chenying0907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62" name="chenying0907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63" name="chenying0907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64" name="chenying0907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65" name="chenying0907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66" name="chenying0907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67" name="chenying0907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68" name="chenying0907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69" name="chenying0907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70" name="chenying0907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71" name="chenying0907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72" name="chenying0907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73" name="chenying0907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74" name="chenying0907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75" name="chenying0907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76" name="chenying0907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77" name="chenying0907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78" name="chenying0907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79" name="chenying0907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80" name="chenying0907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81" name="chenying0907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82" name="chenying0907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83" name="chenying0907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84" name="chenying0907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85" name="chenying0907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86" name="chenying0907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87" name="chenying0907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88" name="chenying0907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89" name="chenying0907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90" name="chenying0907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91" name="chenying0907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92" name="chenying0907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93" name="chenying0907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94" name="chenying0907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95" name="chenying0907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96" name="chenying0907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97" name="chenying0907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98" name="chenying0907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99" name="chenying0907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00" name="chenying0907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01" name="chenying0907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02" name="chenying0907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03" name="chenying0907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04" name="chenying0907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05" name="chenying0907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06" name="chenying0907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07" name="chenying0907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08" name="chenying0907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09" name="chenying0907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10" name="chenying0907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11" name="chenying0907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12" name="chenying0907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13" name="chenying0907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14" name="chenying0907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15" name="chenying0907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16" name="chenying0907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17" name="chenying0907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18" name="chenying0907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19" name="chenying0907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20" name="chenying0907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21" name="chenying0907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22" name="chenying0907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23" name="chenying0907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24" name="chenying0907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25" name="chenying0907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26" name="chenying0907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27" name="chenying0907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28" name="chenying0907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29" name="chenying0907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30" name="chenying0907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31" name="chenying0907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232" name="chenying0907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grpSp>
      </p:grpSp>
      <p:grpSp>
        <p:nvGrpSpPr>
          <p:cNvPr id="7" name="PA_chenying0907 6"/>
          <p:cNvGrpSpPr/>
          <p:nvPr>
            <p:custDataLst>
              <p:tags r:id="rId4"/>
            </p:custDataLst>
          </p:nvPr>
        </p:nvGrpSpPr>
        <p:grpSpPr>
          <a:xfrm rot="626096" flipH="1">
            <a:off x="7896322" y="3802244"/>
            <a:ext cx="4394650" cy="2795193"/>
            <a:chOff x="3246438" y="1068388"/>
            <a:chExt cx="5711825" cy="4678363"/>
          </a:xfrm>
          <a:solidFill>
            <a:srgbClr val="63E9E6"/>
          </a:solidFill>
        </p:grpSpPr>
        <p:sp>
          <p:nvSpPr>
            <p:cNvPr id="55" name="chenying0907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56" name="chenying0907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57" name="chenying0907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58" name="chenying0907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59" name="chenying0907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60" name="chenying0907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61" name="chenying0907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grpSp>
          <p:nvGrpSpPr>
            <p:cNvPr id="62" name="chenying0907 61"/>
            <p:cNvGrpSpPr/>
            <p:nvPr/>
          </p:nvGrpSpPr>
          <p:grpSpPr>
            <a:xfrm>
              <a:off x="3517901" y="1225551"/>
              <a:ext cx="5260975" cy="4090987"/>
              <a:chOff x="3517901" y="1225551"/>
              <a:chExt cx="5260975" cy="4090987"/>
            </a:xfrm>
            <a:grpFill/>
          </p:grpSpPr>
          <p:sp>
            <p:nvSpPr>
              <p:cNvPr id="63" name="chenying0907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64" name="chenying0907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65" name="chenying0907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66" name="chenying0907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67" name="chenying0907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68" name="chenying0907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69" name="chenying0907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70" name="chenying0907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71" name="chenying0907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72" name="chenying0907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73" name="chenying0907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74" name="chenying0907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75" name="chenying0907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76" name="chenying0907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77" name="chenying0907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78" name="chenying0907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79" name="chenying0907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80" name="chenying0907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81" name="chenying0907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82" name="chenying0907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83" name="chenying0907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84" name="chenying0907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85" name="chenying0907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86" name="chenying0907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87" name="chenying0907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88" name="chenying0907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89" name="chenying0907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90" name="chenying0907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91" name="chenying0907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92" name="chenying0907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93" name="chenying0907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94" name="chenying0907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95" name="chenying0907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96" name="chenying0907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97" name="chenying0907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98" name="chenying0907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99" name="chenying0907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00" name="chenying0907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01" name="chenying0907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02" name="chenying0907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03" name="chenying0907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04" name="chenying0907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05" name="chenying0907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06" name="chenying0907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07" name="chenying0907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08" name="chenying0907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09" name="chenying0907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10" name="chenying0907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11" name="chenying0907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12" name="chenying0907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13" name="chenying0907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14" name="chenying0907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15" name="chenying0907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16" name="chenying0907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17" name="chenying0907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18" name="chenying0907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19" name="chenying0907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20" name="chenying0907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21" name="chenying0907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22" name="chenying0907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23" name="chenying0907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24" name="chenying0907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25" name="chenying0907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26" name="chenying0907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27" name="chenying0907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28" name="chenying0907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29" name="chenying0907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30" name="chenying0907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31" name="chenying0907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32" name="chenying0907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33" name="chenying0907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34" name="chenying0907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35" name="chenying0907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36" name="chenying0907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37" name="chenying0907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38" name="chenying0907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39" name="chenying0907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40" name="chenying0907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41" name="chenying0907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42" name="chenying0907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sp>
            <p:nvSpPr>
              <p:cNvPr id="143" name="chenying0907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pitchFamily="34" charset="-122"/>
                  <a:ea typeface="微软雅黑" panose="020B0503020204020204" pitchFamily="34" charset="-122"/>
                </a:endParaRPr>
              </a:p>
            </p:txBody>
          </p:sp>
        </p:grpSp>
      </p:grpSp>
      <p:sp>
        <p:nvSpPr>
          <p:cNvPr id="2" name="PA_矩形 1"/>
          <p:cNvSpPr/>
          <p:nvPr>
            <p:custDataLst>
              <p:tags r:id="rId5"/>
            </p:custDataLst>
          </p:nvPr>
        </p:nvSpPr>
        <p:spPr>
          <a:xfrm rot="21446683">
            <a:off x="897659" y="1173411"/>
            <a:ext cx="2660025" cy="1677382"/>
          </a:xfrm>
          <a:prstGeom prst="rect">
            <a:avLst/>
          </a:prstGeom>
        </p:spPr>
        <p:txBody>
          <a:bodyPr wrap="square">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请合理安排学习时间，凌晨</a:t>
            </a:r>
            <a:r>
              <a:rPr lang="en-US" altLang="zh-CN" sz="2000" dirty="0">
                <a:latin typeface="微软雅黑" panose="020B0503020204020204" pitchFamily="34" charset="-122"/>
                <a:ea typeface="微软雅黑" panose="020B0503020204020204" pitchFamily="34" charset="-122"/>
              </a:rPr>
              <a:t>0</a:t>
            </a:r>
            <a:r>
              <a:rPr lang="zh-CN" altLang="en-US" sz="2000" dirty="0">
                <a:latin typeface="微软雅黑" panose="020B0503020204020204" pitchFamily="34" charset="-122"/>
                <a:ea typeface="微软雅黑" panose="020B0503020204020204" pitchFamily="34" charset="-122"/>
              </a:rPr>
              <a:t>点</a:t>
            </a:r>
            <a:r>
              <a:rPr lang="en-US" altLang="zh-CN" sz="2000" dirty="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点系统正在跑数据，容易出现进度不匹配等情况发生。</a:t>
            </a:r>
            <a:endParaRPr lang="zh-CN" altLang="en-US" sz="2000" dirty="0">
              <a:latin typeface="微软雅黑" panose="020B0503020204020204" pitchFamily="34" charset="-122"/>
              <a:ea typeface="微软雅黑" panose="020B0503020204020204" pitchFamily="34" charset="-122"/>
            </a:endParaRPr>
          </a:p>
        </p:txBody>
      </p:sp>
      <p:sp>
        <p:nvSpPr>
          <p:cNvPr id="471" name="PA_矩形 470"/>
          <p:cNvSpPr/>
          <p:nvPr>
            <p:custDataLst>
              <p:tags r:id="rId6"/>
            </p:custDataLst>
          </p:nvPr>
        </p:nvSpPr>
        <p:spPr>
          <a:xfrm>
            <a:off x="8081645" y="1454785"/>
            <a:ext cx="3764280" cy="1753235"/>
          </a:xfrm>
          <a:prstGeom prst="rect">
            <a:avLst/>
          </a:prstGeom>
        </p:spPr>
        <p:txBody>
          <a:bodyPr wrap="square">
            <a:spAutoFit/>
          </a:bodyPr>
          <a:lstStyle/>
          <a:p>
            <a:pPr>
              <a:lnSpc>
                <a:spcPct val="150000"/>
              </a:lnSpc>
            </a:pPr>
            <a:r>
              <a:rPr lang="zh-CN" altLang="zh-CN" dirty="0">
                <a:sym typeface="+mn-ea"/>
              </a:rPr>
              <a:t>课程总成绩＜60分，平台自动发放补考卷</a:t>
            </a:r>
            <a:r>
              <a:rPr lang="zh-CN" altLang="en-US" dirty="0">
                <a:latin typeface="微软雅黑" panose="020B0503020204020204" pitchFamily="34" charset="-122"/>
                <a:ea typeface="微软雅黑" panose="020B0503020204020204" pitchFamily="34" charset="-122"/>
                <a:sym typeface="+mn-ea"/>
              </a:rPr>
              <a:t>。</a:t>
            </a:r>
            <a:r>
              <a:rPr lang="zh-CN" altLang="zh-CN" dirty="0">
                <a:sym typeface="+mn-ea"/>
              </a:rPr>
              <a:t>补考成绩＞60分，最终成绩取60分；补考成绩＜60分，与第一次总成绩比较，取高值。</a:t>
            </a:r>
            <a:endParaRPr lang="zh-CN" altLang="en-US" dirty="0">
              <a:latin typeface="微软雅黑" panose="020B0503020204020204" pitchFamily="34" charset="-122"/>
              <a:ea typeface="微软雅黑" panose="020B0503020204020204" pitchFamily="34" charset="-122"/>
              <a:sym typeface="+mn-ea"/>
            </a:endParaRPr>
          </a:p>
        </p:txBody>
      </p:sp>
      <p:sp>
        <p:nvSpPr>
          <p:cNvPr id="472" name="PA_矩形 471"/>
          <p:cNvSpPr/>
          <p:nvPr>
            <p:custDataLst>
              <p:tags r:id="rId7"/>
            </p:custDataLst>
          </p:nvPr>
        </p:nvSpPr>
        <p:spPr>
          <a:xfrm>
            <a:off x="711200" y="4148149"/>
            <a:ext cx="3416300" cy="2227251"/>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sym typeface="+mn-ea"/>
              </a:rPr>
              <a:t>请勿同时使用</a:t>
            </a:r>
            <a:r>
              <a:rPr lang="en-US" altLang="zh-CN" sz="2000" dirty="0">
                <a:latin typeface="微软雅黑" panose="020B0503020204020204" pitchFamily="34" charset="-122"/>
                <a:ea typeface="微软雅黑" panose="020B0503020204020204" pitchFamily="34" charset="-122"/>
              </a:rPr>
              <a:t>Web</a:t>
            </a:r>
            <a:r>
              <a:rPr lang="zh-CN" altLang="en-US" sz="2000" dirty="0">
                <a:latin typeface="微软雅黑" panose="020B0503020204020204" pitchFamily="34" charset="-122"/>
                <a:ea typeface="微软雅黑" panose="020B0503020204020204" pitchFamily="34" charset="-122"/>
              </a:rPr>
              <a:t>端和</a:t>
            </a:r>
            <a:r>
              <a:rPr lang="en-US" altLang="zh-CN" sz="2000" dirty="0">
                <a:latin typeface="微软雅黑" panose="020B0503020204020204" pitchFamily="34" charset="-122"/>
                <a:ea typeface="微软雅黑" panose="020B0503020204020204" pitchFamily="34" charset="-122"/>
              </a:rPr>
              <a:t>App</a:t>
            </a:r>
            <a:r>
              <a:rPr lang="zh-CN" altLang="en-US" sz="2000" dirty="0">
                <a:latin typeface="微软雅黑" panose="020B0503020204020204" pitchFamily="34" charset="-122"/>
                <a:ea typeface="微软雅黑" panose="020B0503020204020204" pitchFamily="34" charset="-122"/>
              </a:rPr>
              <a:t>端</a:t>
            </a:r>
            <a:r>
              <a:rPr lang="zh-CN" altLang="en-US" sz="2000" dirty="0">
                <a:latin typeface="微软雅黑" panose="020B0503020204020204" pitchFamily="34" charset="-122"/>
                <a:ea typeface="微软雅黑" panose="020B0503020204020204" pitchFamily="34" charset="-122"/>
                <a:sym typeface="+mn-ea"/>
              </a:rPr>
              <a:t>观看视频，容易造成数据</a:t>
            </a:r>
            <a:r>
              <a:rPr lang="zh-CN" altLang="en-US" sz="2000" dirty="0" smtClean="0">
                <a:latin typeface="微软雅黑" panose="020B0503020204020204" pitchFamily="34" charset="-122"/>
                <a:ea typeface="微软雅黑" panose="020B0503020204020204" pitchFamily="34" charset="-122"/>
                <a:sym typeface="+mn-ea"/>
              </a:rPr>
              <a:t>紊乱，且平台只记录一端数据。</a:t>
            </a:r>
            <a:endParaRPr lang="zh-CN" altLang="en-US" sz="2000" dirty="0">
              <a:latin typeface="微软雅黑" panose="020B0503020204020204" pitchFamily="34" charset="-122"/>
              <a:ea typeface="微软雅黑" panose="020B0503020204020204" pitchFamily="34" charset="-122"/>
              <a:sym typeface="+mn-ea"/>
            </a:endParaRPr>
          </a:p>
          <a:p>
            <a:pPr>
              <a:lnSpc>
                <a:spcPct val="150000"/>
              </a:lnSpc>
            </a:pPr>
            <a:endParaRPr lang="zh-CN" altLang="en-US" sz="1335" dirty="0">
              <a:latin typeface="微软雅黑" panose="020B0503020204020204" pitchFamily="34" charset="-122"/>
              <a:ea typeface="微软雅黑" panose="020B0503020204020204" pitchFamily="34" charset="-122"/>
            </a:endParaRPr>
          </a:p>
        </p:txBody>
      </p:sp>
      <p:sp>
        <p:nvSpPr>
          <p:cNvPr id="473" name="PA_矩形 472"/>
          <p:cNvSpPr/>
          <p:nvPr>
            <p:custDataLst>
              <p:tags r:id="rId8"/>
            </p:custDataLst>
          </p:nvPr>
        </p:nvSpPr>
        <p:spPr>
          <a:xfrm>
            <a:off x="8355774" y="4364836"/>
            <a:ext cx="3836226" cy="1938020"/>
          </a:xfrm>
          <a:prstGeom prst="rect">
            <a:avLst/>
          </a:prstGeom>
        </p:spPr>
        <p:txBody>
          <a:bodyPr wrap="square">
            <a:spAutoFit/>
          </a:bodyPr>
          <a:lstStyle/>
          <a:p>
            <a:r>
              <a:rPr lang="zh-CN" altLang="zh-CN" sz="2000" dirty="0" smtClean="0"/>
              <a:t>补考只看补考试卷</a:t>
            </a:r>
            <a:r>
              <a:rPr lang="zh-CN" altLang="zh-CN" sz="2000" dirty="0"/>
              <a:t>的成绩，不再综合学习进度、章测试、见面课部分的占比成绩。</a:t>
            </a:r>
            <a:r>
              <a:rPr lang="zh-CN" altLang="en-US" sz="2000" dirty="0">
                <a:latin typeface="微软雅黑" panose="020B0503020204020204" pitchFamily="34" charset="-122"/>
                <a:ea typeface="微软雅黑" panose="020B0503020204020204" pitchFamily="34" charset="-122"/>
                <a:sym typeface="+mn-ea"/>
              </a:rPr>
              <a:t>如果补考未通过（＜</a:t>
            </a:r>
            <a:r>
              <a:rPr lang="en-US" altLang="zh-CN" sz="2000" dirty="0">
                <a:latin typeface="微软雅黑" panose="020B0503020204020204" pitchFamily="34" charset="-122"/>
                <a:ea typeface="微软雅黑" panose="020B0503020204020204" pitchFamily="34" charset="-122"/>
                <a:sym typeface="+mn-ea"/>
              </a:rPr>
              <a:t>60</a:t>
            </a:r>
            <a:r>
              <a:rPr lang="zh-CN" altLang="en-US" sz="2000" dirty="0">
                <a:latin typeface="微软雅黑" panose="020B0503020204020204" pitchFamily="34" charset="-122"/>
                <a:ea typeface="微软雅黑" panose="020B0503020204020204" pitchFamily="34" charset="-122"/>
                <a:sym typeface="+mn-ea"/>
              </a:rPr>
              <a:t>分）</a:t>
            </a:r>
            <a:r>
              <a:rPr lang="zh-CN" altLang="en-US" sz="2000" dirty="0">
                <a:latin typeface="微软雅黑" panose="020B0503020204020204" pitchFamily="34" charset="-122"/>
                <a:ea typeface="微软雅黑" panose="020B0503020204020204" pitchFamily="34" charset="-122"/>
                <a:sym typeface="+mn-ea"/>
              </a:rPr>
              <a:t>，可在下一个教学周期参加课程重修，直至合格。</a:t>
            </a:r>
            <a:endParaRPr lang="zh-CN" altLang="en-US" sz="2000" dirty="0">
              <a:latin typeface="微软雅黑" panose="020B0503020204020204" pitchFamily="34" charset="-122"/>
              <a:ea typeface="微软雅黑" panose="020B0503020204020204" pitchFamily="34" charset="-122"/>
              <a:sym typeface="+mn-ea"/>
            </a:endParaRPr>
          </a:p>
          <a:p>
            <a:endParaRPr lang="zh-CN" altLang="zh-CN" sz="2000" dirty="0"/>
          </a:p>
        </p:txBody>
      </p:sp>
      <p:pic>
        <p:nvPicPr>
          <p:cNvPr id="413" name="PA_图片 412"/>
          <p:cNvPicPr>
            <a:picLocks noChangeAspect="1"/>
          </p:cNvPicPr>
          <p:nvPr>
            <p:custDataLst>
              <p:tags r:id="rId9"/>
            </p:custDataLst>
          </p:nvPr>
        </p:nvPicPr>
        <p:blipFill rotWithShape="1">
          <a:blip r:embed="rId10" cstate="print">
            <a:grayscl/>
            <a:extLst>
              <a:ext uri="{28A0092B-C50C-407E-A947-70E740481C1C}">
                <a14:useLocalDpi xmlns:a14="http://schemas.microsoft.com/office/drawing/2010/main" val="0"/>
              </a:ext>
            </a:extLst>
          </a:blip>
          <a:srcRect t="25626"/>
          <a:stretch>
            <a:fillRect/>
          </a:stretch>
        </p:blipFill>
        <p:spPr>
          <a:xfrm>
            <a:off x="4589048" y="1379908"/>
            <a:ext cx="3221369" cy="4311787"/>
          </a:xfrm>
          <a:prstGeom prst="rect">
            <a:avLst/>
          </a:prstGeom>
          <a:solidFill>
            <a:srgbClr val="FFFF00"/>
          </a:solidFill>
        </p:spPr>
      </p:pic>
      <p:cxnSp>
        <p:nvCxnSpPr>
          <p:cNvPr id="8" name="直接连接符 7"/>
          <p:cNvCxnSpPr/>
          <p:nvPr/>
        </p:nvCxnSpPr>
        <p:spPr>
          <a:xfrm>
            <a:off x="4690099" y="1379908"/>
            <a:ext cx="2755942" cy="0"/>
          </a:xfrm>
          <a:prstGeom prst="line">
            <a:avLst/>
          </a:prstGeom>
          <a:ln w="2413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533467" y="0"/>
            <a:ext cx="3262432" cy="1015663"/>
          </a:xfrm>
          <a:prstGeom prst="rect">
            <a:avLst/>
          </a:prstGeom>
          <a:noFill/>
        </p:spPr>
        <p:txBody>
          <a:bodyPr wrap="none" rtlCol="0">
            <a:spAutoFit/>
          </a:bodyPr>
          <a:lstStyle/>
          <a:p>
            <a:r>
              <a:rPr kumimoji="1" lang="zh-CN" altLang="en-US" sz="6000" dirty="0" smtClean="0">
                <a:solidFill>
                  <a:srgbClr val="FF0000"/>
                </a:solidFill>
              </a:rPr>
              <a:t>温馨提示</a:t>
            </a:r>
            <a:endParaRPr kumimoji="1" lang="zh-CN" altLang="en-US" sz="60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p:stCondLst>
                              <p:cond delay="500"/>
                            </p:stCondLst>
                            <p:childTnLst>
                              <p:par>
                                <p:cTn id="9" presetID="10" presetClass="emph" presetSubtype="0" fill="hold" grpId="0" nodeType="afterEffect">
                                  <p:stCondLst>
                                    <p:cond delay="0"/>
                                  </p:stCondLst>
                                  <p:childTnLst>
                                    <p:anim calcmode="discrete" valueType="str">
                                      <p:cBhvr override="childStyle">
                                        <p:cTn id="10" dur="2000" fill="hold"/>
                                        <p:tgtEl>
                                          <p:spTgt spid="3"/>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11" presetID="5" presetClass="entr" presetSubtype="10" fill="hold" nodeType="withEffect">
                                  <p:stCondLst>
                                    <p:cond delay="0"/>
                                  </p:stCondLst>
                                  <p:childTnLst>
                                    <p:set>
                                      <p:cBhvr>
                                        <p:cTn id="12" dur="1" fill="hold">
                                          <p:stCondLst>
                                            <p:cond delay="0"/>
                                          </p:stCondLst>
                                        </p:cTn>
                                        <p:tgtEl>
                                          <p:spTgt spid="413"/>
                                        </p:tgtEl>
                                        <p:attrNameLst>
                                          <p:attrName>style.visibility</p:attrName>
                                        </p:attrNameLst>
                                      </p:cBhvr>
                                      <p:to>
                                        <p:strVal val="visible"/>
                                      </p:to>
                                    </p:set>
                                    <p:animEffect transition="in" filter="checkerboard(across)">
                                      <p:cBhvr>
                                        <p:cTn id="13" dur="500"/>
                                        <p:tgtEl>
                                          <p:spTgt spid="413"/>
                                        </p:tgtEl>
                                      </p:cBhvr>
                                    </p:animEffect>
                                  </p:childTnLst>
                                </p:cTn>
                              </p:par>
                            </p:childTnLst>
                          </p:cTn>
                        </p:par>
                        <p:par>
                          <p:cTn id="14" fill="hold">
                            <p:stCondLst>
                              <p:cond delay="25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9"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childTnLst>
                          </p:cTn>
                        </p:par>
                        <p:par>
                          <p:cTn id="23" fill="hold">
                            <p:stCondLst>
                              <p:cond delay="3500"/>
                            </p:stCondLst>
                            <p:childTnLst>
                              <p:par>
                                <p:cTn id="24" presetID="25"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9" dur="1000" fill="hold"/>
                                        <p:tgtEl>
                                          <p:spTgt spid="4"/>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4"/>
                                        </p:tgtEl>
                                      </p:cBhvr>
                                    </p:animEffect>
                                  </p:childTnLst>
                                </p:cTn>
                              </p:par>
                            </p:childTnLst>
                          </p:cTn>
                        </p:par>
                        <p:par>
                          <p:cTn id="34" fill="hold">
                            <p:stCondLst>
                              <p:cond delay="4500"/>
                            </p:stCondLst>
                            <p:childTnLst>
                              <p:par>
                                <p:cTn id="35" presetID="37" presetClass="entr" presetSubtype="0" fill="hold" grpId="0" nodeType="afterEffect">
                                  <p:stCondLst>
                                    <p:cond delay="0"/>
                                  </p:stCondLst>
                                  <p:childTnLst>
                                    <p:set>
                                      <p:cBhvr>
                                        <p:cTn id="36" dur="1" fill="hold">
                                          <p:stCondLst>
                                            <p:cond delay="0"/>
                                          </p:stCondLst>
                                        </p:cTn>
                                        <p:tgtEl>
                                          <p:spTgt spid="472"/>
                                        </p:tgtEl>
                                        <p:attrNameLst>
                                          <p:attrName>style.visibility</p:attrName>
                                        </p:attrNameLst>
                                      </p:cBhvr>
                                      <p:to>
                                        <p:strVal val="visible"/>
                                      </p:to>
                                    </p:set>
                                    <p:animEffect transition="in" filter="fade">
                                      <p:cBhvr>
                                        <p:cTn id="37" dur="1000"/>
                                        <p:tgtEl>
                                          <p:spTgt spid="472"/>
                                        </p:tgtEl>
                                      </p:cBhvr>
                                    </p:animEffect>
                                    <p:anim calcmode="lin" valueType="num">
                                      <p:cBhvr>
                                        <p:cTn id="38" dur="1000" fill="hold"/>
                                        <p:tgtEl>
                                          <p:spTgt spid="472"/>
                                        </p:tgtEl>
                                        <p:attrNameLst>
                                          <p:attrName>ppt_x</p:attrName>
                                        </p:attrNameLst>
                                      </p:cBhvr>
                                      <p:tavLst>
                                        <p:tav tm="0">
                                          <p:val>
                                            <p:strVal val="#ppt_x"/>
                                          </p:val>
                                        </p:tav>
                                        <p:tav tm="100000">
                                          <p:val>
                                            <p:strVal val="#ppt_x"/>
                                          </p:val>
                                        </p:tav>
                                      </p:tavLst>
                                    </p:anim>
                                    <p:anim calcmode="lin" valueType="num">
                                      <p:cBhvr>
                                        <p:cTn id="39" dur="900" decel="100000" fill="hold"/>
                                        <p:tgtEl>
                                          <p:spTgt spid="472"/>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472"/>
                                        </p:tgtEl>
                                        <p:attrNameLst>
                                          <p:attrName>ppt_y</p:attrName>
                                        </p:attrNameLst>
                                      </p:cBhvr>
                                      <p:tavLst>
                                        <p:tav tm="0">
                                          <p:val>
                                            <p:strVal val="#ppt_y-.03"/>
                                          </p:val>
                                        </p:tav>
                                        <p:tav tm="100000">
                                          <p:val>
                                            <p:strVal val="#ppt_y"/>
                                          </p:val>
                                        </p:tav>
                                      </p:tavLst>
                                    </p:anim>
                                  </p:childTnLst>
                                </p:cTn>
                              </p:par>
                            </p:childTnLst>
                          </p:cTn>
                        </p:par>
                        <p:par>
                          <p:cTn id="41" fill="hold">
                            <p:stCondLst>
                              <p:cond delay="5500"/>
                            </p:stCondLst>
                            <p:childTnLst>
                              <p:par>
                                <p:cTn id="42" presetID="49" presetClass="entr" presetSubtype="0"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 calcmode="lin" valueType="num">
                                      <p:cBhvr>
                                        <p:cTn id="46" dur="500" fill="hold"/>
                                        <p:tgtEl>
                                          <p:spTgt spid="6"/>
                                        </p:tgtEl>
                                        <p:attrNameLst>
                                          <p:attrName>style.rotation</p:attrName>
                                        </p:attrNameLst>
                                      </p:cBhvr>
                                      <p:tavLst>
                                        <p:tav tm="0">
                                          <p:val>
                                            <p:fltVal val="360"/>
                                          </p:val>
                                        </p:tav>
                                        <p:tav tm="100000">
                                          <p:val>
                                            <p:fltVal val="0"/>
                                          </p:val>
                                        </p:tav>
                                      </p:tavLst>
                                    </p:anim>
                                    <p:animEffect transition="in" filter="fade">
                                      <p:cBhvr>
                                        <p:cTn id="47" dur="500"/>
                                        <p:tgtEl>
                                          <p:spTgt spid="6"/>
                                        </p:tgtEl>
                                      </p:cBhvr>
                                    </p:animEffect>
                                  </p:childTnLst>
                                </p:cTn>
                              </p:par>
                            </p:childTnLst>
                          </p:cTn>
                        </p:par>
                        <p:par>
                          <p:cTn id="48" fill="hold">
                            <p:stCondLst>
                              <p:cond delay="6000"/>
                            </p:stCondLst>
                            <p:childTnLst>
                              <p:par>
                                <p:cTn id="49" presetID="52" presetClass="entr" presetSubtype="0" fill="hold" grpId="0" nodeType="afterEffect">
                                  <p:stCondLst>
                                    <p:cond delay="0"/>
                                  </p:stCondLst>
                                  <p:childTnLst>
                                    <p:set>
                                      <p:cBhvr>
                                        <p:cTn id="50" dur="1" fill="hold">
                                          <p:stCondLst>
                                            <p:cond delay="0"/>
                                          </p:stCondLst>
                                        </p:cTn>
                                        <p:tgtEl>
                                          <p:spTgt spid="471"/>
                                        </p:tgtEl>
                                        <p:attrNameLst>
                                          <p:attrName>style.visibility</p:attrName>
                                        </p:attrNameLst>
                                      </p:cBhvr>
                                      <p:to>
                                        <p:strVal val="visible"/>
                                      </p:to>
                                    </p:set>
                                    <p:animScale>
                                      <p:cBhvr>
                                        <p:cTn id="51" dur="1000" decel="50000" fill="hold">
                                          <p:stCondLst>
                                            <p:cond delay="0"/>
                                          </p:stCondLst>
                                        </p:cTn>
                                        <p:tgtEl>
                                          <p:spTgt spid="4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471"/>
                                        </p:tgtEl>
                                        <p:attrNameLst>
                                          <p:attrName>ppt_x</p:attrName>
                                          <p:attrName>ppt_y</p:attrName>
                                        </p:attrNameLst>
                                      </p:cBhvr>
                                    </p:animMotion>
                                    <p:animEffect transition="in" filter="fade">
                                      <p:cBhvr>
                                        <p:cTn id="53" dur="1000"/>
                                        <p:tgtEl>
                                          <p:spTgt spid="471"/>
                                        </p:tgtEl>
                                      </p:cBhvr>
                                    </p:animEffect>
                                  </p:childTnLst>
                                </p:cTn>
                              </p:par>
                            </p:childTnLst>
                          </p:cTn>
                        </p:par>
                        <p:par>
                          <p:cTn id="54" fill="hold">
                            <p:stCondLst>
                              <p:cond delay="7000"/>
                            </p:stCondLst>
                            <p:childTnLst>
                              <p:par>
                                <p:cTn id="55" presetID="30" presetClass="entr" presetSubtype="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800" decel="100000"/>
                                        <p:tgtEl>
                                          <p:spTgt spid="7"/>
                                        </p:tgtEl>
                                      </p:cBhvr>
                                    </p:animEffect>
                                    <p:anim calcmode="lin" valueType="num">
                                      <p:cBhvr>
                                        <p:cTn id="58" dur="800" decel="100000" fill="hold"/>
                                        <p:tgtEl>
                                          <p:spTgt spid="7"/>
                                        </p:tgtEl>
                                        <p:attrNameLst>
                                          <p:attrName>style.rotation</p:attrName>
                                        </p:attrNameLst>
                                      </p:cBhvr>
                                      <p:tavLst>
                                        <p:tav tm="0">
                                          <p:val>
                                            <p:fltVal val="-90"/>
                                          </p:val>
                                        </p:tav>
                                        <p:tav tm="100000">
                                          <p:val>
                                            <p:fltVal val="0"/>
                                          </p:val>
                                        </p:tav>
                                      </p:tavLst>
                                    </p:anim>
                                    <p:anim calcmode="lin" valueType="num">
                                      <p:cBhvr>
                                        <p:cTn id="59" dur="800" decel="100000" fill="hold"/>
                                        <p:tgtEl>
                                          <p:spTgt spid="7"/>
                                        </p:tgtEl>
                                        <p:attrNameLst>
                                          <p:attrName>ppt_x</p:attrName>
                                        </p:attrNameLst>
                                      </p:cBhvr>
                                      <p:tavLst>
                                        <p:tav tm="0">
                                          <p:val>
                                            <p:strVal val="#ppt_x+0.4"/>
                                          </p:val>
                                        </p:tav>
                                        <p:tav tm="100000">
                                          <p:val>
                                            <p:strVal val="#ppt_x-0.05"/>
                                          </p:val>
                                        </p:tav>
                                      </p:tavLst>
                                    </p:anim>
                                    <p:anim calcmode="lin" valueType="num">
                                      <p:cBhvr>
                                        <p:cTn id="60" dur="800" decel="100000" fill="hold"/>
                                        <p:tgtEl>
                                          <p:spTgt spid="7"/>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63" fill="hold">
                            <p:stCondLst>
                              <p:cond delay="8000"/>
                            </p:stCondLst>
                            <p:childTnLst>
                              <p:par>
                                <p:cTn id="64" presetID="30" presetClass="entr" presetSubtype="0" fill="hold" grpId="0" nodeType="afterEffect">
                                  <p:stCondLst>
                                    <p:cond delay="0"/>
                                  </p:stCondLst>
                                  <p:childTnLst>
                                    <p:set>
                                      <p:cBhvr>
                                        <p:cTn id="65" dur="1" fill="hold">
                                          <p:stCondLst>
                                            <p:cond delay="0"/>
                                          </p:stCondLst>
                                        </p:cTn>
                                        <p:tgtEl>
                                          <p:spTgt spid="473"/>
                                        </p:tgtEl>
                                        <p:attrNameLst>
                                          <p:attrName>style.visibility</p:attrName>
                                        </p:attrNameLst>
                                      </p:cBhvr>
                                      <p:to>
                                        <p:strVal val="visible"/>
                                      </p:to>
                                    </p:set>
                                    <p:animEffect transition="in" filter="fade">
                                      <p:cBhvr>
                                        <p:cTn id="66" dur="800" decel="100000"/>
                                        <p:tgtEl>
                                          <p:spTgt spid="473"/>
                                        </p:tgtEl>
                                      </p:cBhvr>
                                    </p:animEffect>
                                    <p:anim calcmode="lin" valueType="num">
                                      <p:cBhvr>
                                        <p:cTn id="67" dur="800" decel="100000" fill="hold"/>
                                        <p:tgtEl>
                                          <p:spTgt spid="473"/>
                                        </p:tgtEl>
                                        <p:attrNameLst>
                                          <p:attrName>style.rotation</p:attrName>
                                        </p:attrNameLst>
                                      </p:cBhvr>
                                      <p:tavLst>
                                        <p:tav tm="0">
                                          <p:val>
                                            <p:fltVal val="-90"/>
                                          </p:val>
                                        </p:tav>
                                        <p:tav tm="100000">
                                          <p:val>
                                            <p:fltVal val="0"/>
                                          </p:val>
                                        </p:tav>
                                      </p:tavLst>
                                    </p:anim>
                                    <p:anim calcmode="lin" valueType="num">
                                      <p:cBhvr>
                                        <p:cTn id="68" dur="800" decel="100000" fill="hold"/>
                                        <p:tgtEl>
                                          <p:spTgt spid="473"/>
                                        </p:tgtEl>
                                        <p:attrNameLst>
                                          <p:attrName>ppt_x</p:attrName>
                                        </p:attrNameLst>
                                      </p:cBhvr>
                                      <p:tavLst>
                                        <p:tav tm="0">
                                          <p:val>
                                            <p:strVal val="#ppt_x+0.4"/>
                                          </p:val>
                                        </p:tav>
                                        <p:tav tm="100000">
                                          <p:val>
                                            <p:strVal val="#ppt_x-0.05"/>
                                          </p:val>
                                        </p:tav>
                                      </p:tavLst>
                                    </p:anim>
                                    <p:anim calcmode="lin" valueType="num">
                                      <p:cBhvr>
                                        <p:cTn id="69" dur="800" decel="100000" fill="hold"/>
                                        <p:tgtEl>
                                          <p:spTgt spid="473"/>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473"/>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47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1" grpId="0"/>
      <p:bldP spid="472" grpId="0"/>
      <p:bldP spid="473" grpId="0"/>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60032"/>
          </a:xfrm>
          <a:prstGeom prst="rect">
            <a:avLst/>
          </a:prstGeom>
        </p:spPr>
      </p:pic>
      <p:sp>
        <p:nvSpPr>
          <p:cNvPr id="3" name="PA_文本框 1"/>
          <p:cNvSpPr txBox="1"/>
          <p:nvPr>
            <p:custDataLst>
              <p:tags r:id="rId2"/>
            </p:custDataLst>
          </p:nvPr>
        </p:nvSpPr>
        <p:spPr>
          <a:xfrm>
            <a:off x="3734981" y="3895989"/>
            <a:ext cx="4801314" cy="707886"/>
          </a:xfrm>
          <a:prstGeom prst="rect">
            <a:avLst/>
          </a:prstGeom>
          <a:noFill/>
        </p:spPr>
        <p:txBody>
          <a:bodyPr wrap="none" rtlCol="0">
            <a:spAutoFit/>
          </a:bodyPr>
          <a:lstStyle/>
          <a:p>
            <a:r>
              <a:rPr lang="zh-CN" altLang="en-US" sz="4000" b="1" dirty="0" smtClean="0">
                <a:solidFill>
                  <a:srgbClr val="FF0000"/>
                </a:solidFill>
                <a:latin typeface="禹卫书法隶书简体" panose="02000603000000000000" pitchFamily="2" charset="-122"/>
                <a:ea typeface="禹卫书法隶书简体" panose="02000603000000000000" pitchFamily="2" charset="-122"/>
                <a:cs typeface="方正苏新诗柳楷简体-yolan" panose="02000000000000000000" pitchFamily="2" charset="-122"/>
              </a:rPr>
              <a:t>学分课，请务必重视</a:t>
            </a:r>
            <a:endParaRPr lang="zh-CN" altLang="en-US" sz="4000" b="1" dirty="0">
              <a:solidFill>
                <a:srgbClr val="FF0000"/>
              </a:solidFill>
              <a:latin typeface="禹卫书法隶书简体" panose="02000603000000000000" pitchFamily="2" charset="-122"/>
              <a:ea typeface="禹卫书法隶书简体" panose="02000603000000000000" pitchFamily="2" charset="-122"/>
              <a:cs typeface="方正苏新诗柳楷简体-yolan" panose="02000000000000000000" pitchFamily="2" charset="-122"/>
            </a:endParaRPr>
          </a:p>
        </p:txBody>
      </p:sp>
      <p:grpSp>
        <p:nvGrpSpPr>
          <p:cNvPr id="6" name="PA_组合 66"/>
          <p:cNvGrpSpPr/>
          <p:nvPr>
            <p:custDataLst>
              <p:tags r:id="rId3"/>
            </p:custDataLst>
          </p:nvPr>
        </p:nvGrpSpPr>
        <p:grpSpPr>
          <a:xfrm>
            <a:off x="8569013" y="6204950"/>
            <a:ext cx="3344164" cy="466096"/>
            <a:chOff x="7637775" y="5530041"/>
            <a:chExt cx="4000129" cy="646029"/>
          </a:xfrm>
        </p:grpSpPr>
        <p:sp>
          <p:nvSpPr>
            <p:cNvPr id="7" name="任意多边形 6"/>
            <p:cNvSpPr/>
            <p:nvPr/>
          </p:nvSpPr>
          <p:spPr>
            <a:xfrm>
              <a:off x="7637775" y="6096678"/>
              <a:ext cx="2494104" cy="79392"/>
            </a:xfrm>
            <a:custGeom>
              <a:avLst/>
              <a:gdLst>
                <a:gd name="connsiteX0" fmla="*/ 2569580 w 2569580"/>
                <a:gd name="connsiteY0" fmla="*/ 13982 h 95004"/>
                <a:gd name="connsiteX1" fmla="*/ 2187616 w 2569580"/>
                <a:gd name="connsiteY1" fmla="*/ 13982 h 95004"/>
                <a:gd name="connsiteX2" fmla="*/ 2118167 w 2569580"/>
                <a:gd name="connsiteY2" fmla="*/ 37131 h 95004"/>
                <a:gd name="connsiteX3" fmla="*/ 1481560 w 2569580"/>
                <a:gd name="connsiteY3" fmla="*/ 60280 h 95004"/>
                <a:gd name="connsiteX4" fmla="*/ 1388962 w 2569580"/>
                <a:gd name="connsiteY4" fmla="*/ 71855 h 95004"/>
                <a:gd name="connsiteX5" fmla="*/ 1307940 w 2569580"/>
                <a:gd name="connsiteY5" fmla="*/ 83430 h 95004"/>
                <a:gd name="connsiteX6" fmla="*/ 844952 w 2569580"/>
                <a:gd name="connsiteY6" fmla="*/ 71855 h 95004"/>
                <a:gd name="connsiteX7" fmla="*/ 775504 w 2569580"/>
                <a:gd name="connsiteY7" fmla="*/ 48706 h 95004"/>
                <a:gd name="connsiteX8" fmla="*/ 740780 w 2569580"/>
                <a:gd name="connsiteY8" fmla="*/ 37131 h 95004"/>
                <a:gd name="connsiteX9" fmla="*/ 254643 w 2569580"/>
                <a:gd name="connsiteY9" fmla="*/ 48706 h 95004"/>
                <a:gd name="connsiteX10" fmla="*/ 219919 w 2569580"/>
                <a:gd name="connsiteY10" fmla="*/ 60280 h 95004"/>
                <a:gd name="connsiteX11" fmla="*/ 196770 w 2569580"/>
                <a:gd name="connsiteY11" fmla="*/ 95004 h 95004"/>
                <a:gd name="connsiteX12" fmla="*/ 0 w 2569580"/>
                <a:gd name="connsiteY12" fmla="*/ 83430 h 95004"/>
                <a:gd name="connsiteX0-1" fmla="*/ 2541747 w 2541747"/>
                <a:gd name="connsiteY0-2" fmla="*/ 13982 h 95004"/>
                <a:gd name="connsiteX1-3" fmla="*/ 2159783 w 2541747"/>
                <a:gd name="connsiteY1-4" fmla="*/ 13982 h 95004"/>
                <a:gd name="connsiteX2-5" fmla="*/ 2090334 w 2541747"/>
                <a:gd name="connsiteY2-6" fmla="*/ 37131 h 95004"/>
                <a:gd name="connsiteX3-7" fmla="*/ 1453727 w 2541747"/>
                <a:gd name="connsiteY3-8" fmla="*/ 60280 h 95004"/>
                <a:gd name="connsiteX4-9" fmla="*/ 1361129 w 2541747"/>
                <a:gd name="connsiteY4-10" fmla="*/ 71855 h 95004"/>
                <a:gd name="connsiteX5-11" fmla="*/ 1280107 w 2541747"/>
                <a:gd name="connsiteY5-12" fmla="*/ 83430 h 95004"/>
                <a:gd name="connsiteX6-13" fmla="*/ 817119 w 2541747"/>
                <a:gd name="connsiteY6-14" fmla="*/ 71855 h 95004"/>
                <a:gd name="connsiteX7-15" fmla="*/ 747671 w 2541747"/>
                <a:gd name="connsiteY7-16" fmla="*/ 48706 h 95004"/>
                <a:gd name="connsiteX8-17" fmla="*/ 712947 w 2541747"/>
                <a:gd name="connsiteY8-18" fmla="*/ 37131 h 95004"/>
                <a:gd name="connsiteX9-19" fmla="*/ 226810 w 2541747"/>
                <a:gd name="connsiteY9-20" fmla="*/ 48706 h 95004"/>
                <a:gd name="connsiteX10-21" fmla="*/ 192086 w 2541747"/>
                <a:gd name="connsiteY10-22" fmla="*/ 60280 h 95004"/>
                <a:gd name="connsiteX11-23" fmla="*/ 168937 w 2541747"/>
                <a:gd name="connsiteY11-24" fmla="*/ 95004 h 95004"/>
                <a:gd name="connsiteX12-25" fmla="*/ 0 w 2541747"/>
                <a:gd name="connsiteY12-26" fmla="*/ 24815 h 95004"/>
                <a:gd name="connsiteX0-27" fmla="*/ 2541747 w 2541747"/>
                <a:gd name="connsiteY0-28" fmla="*/ 13982 h 95004"/>
                <a:gd name="connsiteX1-29" fmla="*/ 2159783 w 2541747"/>
                <a:gd name="connsiteY1-30" fmla="*/ 13982 h 95004"/>
                <a:gd name="connsiteX2-31" fmla="*/ 2090334 w 2541747"/>
                <a:gd name="connsiteY2-32" fmla="*/ 37131 h 95004"/>
                <a:gd name="connsiteX3-33" fmla="*/ 1453727 w 2541747"/>
                <a:gd name="connsiteY3-34" fmla="*/ 60280 h 95004"/>
                <a:gd name="connsiteX4-35" fmla="*/ 1361129 w 2541747"/>
                <a:gd name="connsiteY4-36" fmla="*/ 71855 h 95004"/>
                <a:gd name="connsiteX5-37" fmla="*/ 1280107 w 2541747"/>
                <a:gd name="connsiteY5-38" fmla="*/ 83430 h 95004"/>
                <a:gd name="connsiteX6-39" fmla="*/ 817119 w 2541747"/>
                <a:gd name="connsiteY6-40" fmla="*/ 71855 h 95004"/>
                <a:gd name="connsiteX7-41" fmla="*/ 747671 w 2541747"/>
                <a:gd name="connsiteY7-42" fmla="*/ 48706 h 95004"/>
                <a:gd name="connsiteX8-43" fmla="*/ 712947 w 2541747"/>
                <a:gd name="connsiteY8-44" fmla="*/ 37131 h 95004"/>
                <a:gd name="connsiteX9-45" fmla="*/ 226810 w 2541747"/>
                <a:gd name="connsiteY9-46" fmla="*/ 48706 h 95004"/>
                <a:gd name="connsiteX10-47" fmla="*/ 192086 w 2541747"/>
                <a:gd name="connsiteY10-48" fmla="*/ 60280 h 95004"/>
                <a:gd name="connsiteX11-49" fmla="*/ 168937 w 2541747"/>
                <a:gd name="connsiteY11-50" fmla="*/ 95004 h 95004"/>
                <a:gd name="connsiteX12-51" fmla="*/ 0 w 2541747"/>
                <a:gd name="connsiteY12-52" fmla="*/ 24815 h 95004"/>
                <a:gd name="connsiteX0-53" fmla="*/ 2537771 w 2537771"/>
                <a:gd name="connsiteY0-54" fmla="*/ 13982 h 95004"/>
                <a:gd name="connsiteX1-55" fmla="*/ 2155807 w 2537771"/>
                <a:gd name="connsiteY1-56" fmla="*/ 13982 h 95004"/>
                <a:gd name="connsiteX2-57" fmla="*/ 2086358 w 2537771"/>
                <a:gd name="connsiteY2-58" fmla="*/ 37131 h 95004"/>
                <a:gd name="connsiteX3-59" fmla="*/ 1449751 w 2537771"/>
                <a:gd name="connsiteY3-60" fmla="*/ 60280 h 95004"/>
                <a:gd name="connsiteX4-61" fmla="*/ 1357153 w 2537771"/>
                <a:gd name="connsiteY4-62" fmla="*/ 71855 h 95004"/>
                <a:gd name="connsiteX5-63" fmla="*/ 1276131 w 2537771"/>
                <a:gd name="connsiteY5-64" fmla="*/ 83430 h 95004"/>
                <a:gd name="connsiteX6-65" fmla="*/ 813143 w 2537771"/>
                <a:gd name="connsiteY6-66" fmla="*/ 71855 h 95004"/>
                <a:gd name="connsiteX7-67" fmla="*/ 743695 w 2537771"/>
                <a:gd name="connsiteY7-68" fmla="*/ 48706 h 95004"/>
                <a:gd name="connsiteX8-69" fmla="*/ 708971 w 2537771"/>
                <a:gd name="connsiteY8-70" fmla="*/ 37131 h 95004"/>
                <a:gd name="connsiteX9-71" fmla="*/ 222834 w 2537771"/>
                <a:gd name="connsiteY9-72" fmla="*/ 48706 h 95004"/>
                <a:gd name="connsiteX10-73" fmla="*/ 188110 w 2537771"/>
                <a:gd name="connsiteY10-74" fmla="*/ 60280 h 95004"/>
                <a:gd name="connsiteX11-75" fmla="*/ 164961 w 2537771"/>
                <a:gd name="connsiteY11-76" fmla="*/ 95004 h 95004"/>
                <a:gd name="connsiteX12-77" fmla="*/ 0 w 2537771"/>
                <a:gd name="connsiteY12-78" fmla="*/ 1369 h 95004"/>
                <a:gd name="connsiteX0-79" fmla="*/ 2537771 w 2537771"/>
                <a:gd name="connsiteY0-80" fmla="*/ 13982 h 83430"/>
                <a:gd name="connsiteX1-81" fmla="*/ 2155807 w 2537771"/>
                <a:gd name="connsiteY1-82" fmla="*/ 13982 h 83430"/>
                <a:gd name="connsiteX2-83" fmla="*/ 2086358 w 2537771"/>
                <a:gd name="connsiteY2-84" fmla="*/ 37131 h 83430"/>
                <a:gd name="connsiteX3-85" fmla="*/ 1449751 w 2537771"/>
                <a:gd name="connsiteY3-86" fmla="*/ 60280 h 83430"/>
                <a:gd name="connsiteX4-87" fmla="*/ 1357153 w 2537771"/>
                <a:gd name="connsiteY4-88" fmla="*/ 71855 h 83430"/>
                <a:gd name="connsiteX5-89" fmla="*/ 1276131 w 2537771"/>
                <a:gd name="connsiteY5-90" fmla="*/ 83430 h 83430"/>
                <a:gd name="connsiteX6-91" fmla="*/ 813143 w 2537771"/>
                <a:gd name="connsiteY6-92" fmla="*/ 71855 h 83430"/>
                <a:gd name="connsiteX7-93" fmla="*/ 743695 w 2537771"/>
                <a:gd name="connsiteY7-94" fmla="*/ 48706 h 83430"/>
                <a:gd name="connsiteX8-95" fmla="*/ 708971 w 2537771"/>
                <a:gd name="connsiteY8-96" fmla="*/ 37131 h 83430"/>
                <a:gd name="connsiteX9-97" fmla="*/ 222834 w 2537771"/>
                <a:gd name="connsiteY9-98" fmla="*/ 48706 h 83430"/>
                <a:gd name="connsiteX10-99" fmla="*/ 188110 w 2537771"/>
                <a:gd name="connsiteY10-100" fmla="*/ 60280 h 83430"/>
                <a:gd name="connsiteX11-101" fmla="*/ 93392 w 2537771"/>
                <a:gd name="connsiteY11-102" fmla="*/ 83281 h 83430"/>
                <a:gd name="connsiteX12-103" fmla="*/ 0 w 2537771"/>
                <a:gd name="connsiteY12-104" fmla="*/ 1369 h 83430"/>
                <a:gd name="connsiteX0-105" fmla="*/ 2537771 w 2537771"/>
                <a:gd name="connsiteY0-106" fmla="*/ 13982 h 83430"/>
                <a:gd name="connsiteX1-107" fmla="*/ 2155807 w 2537771"/>
                <a:gd name="connsiteY1-108" fmla="*/ 13982 h 83430"/>
                <a:gd name="connsiteX2-109" fmla="*/ 2086358 w 2537771"/>
                <a:gd name="connsiteY2-110" fmla="*/ 37131 h 83430"/>
                <a:gd name="connsiteX3-111" fmla="*/ 1449751 w 2537771"/>
                <a:gd name="connsiteY3-112" fmla="*/ 60280 h 83430"/>
                <a:gd name="connsiteX4-113" fmla="*/ 1357153 w 2537771"/>
                <a:gd name="connsiteY4-114" fmla="*/ 71855 h 83430"/>
                <a:gd name="connsiteX5-115" fmla="*/ 1276131 w 2537771"/>
                <a:gd name="connsiteY5-116" fmla="*/ 83430 h 83430"/>
                <a:gd name="connsiteX6-117" fmla="*/ 813143 w 2537771"/>
                <a:gd name="connsiteY6-118" fmla="*/ 71855 h 83430"/>
                <a:gd name="connsiteX7-119" fmla="*/ 743695 w 2537771"/>
                <a:gd name="connsiteY7-120" fmla="*/ 48706 h 83430"/>
                <a:gd name="connsiteX8-121" fmla="*/ 708971 w 2537771"/>
                <a:gd name="connsiteY8-122" fmla="*/ 37131 h 83430"/>
                <a:gd name="connsiteX9-123" fmla="*/ 254643 w 2537771"/>
                <a:gd name="connsiteY9-124" fmla="*/ 72152 h 83430"/>
                <a:gd name="connsiteX10-125" fmla="*/ 188110 w 2537771"/>
                <a:gd name="connsiteY10-126" fmla="*/ 60280 h 83430"/>
                <a:gd name="connsiteX11-127" fmla="*/ 93392 w 2537771"/>
                <a:gd name="connsiteY11-128" fmla="*/ 83281 h 83430"/>
                <a:gd name="connsiteX12-129" fmla="*/ 0 w 2537771"/>
                <a:gd name="connsiteY12-130" fmla="*/ 1369 h 83430"/>
                <a:gd name="connsiteX0-131" fmla="*/ 2537771 w 2537771"/>
                <a:gd name="connsiteY0-132" fmla="*/ 13982 h 83430"/>
                <a:gd name="connsiteX1-133" fmla="*/ 2155807 w 2537771"/>
                <a:gd name="connsiteY1-134" fmla="*/ 13982 h 83430"/>
                <a:gd name="connsiteX2-135" fmla="*/ 2086358 w 2537771"/>
                <a:gd name="connsiteY2-136" fmla="*/ 37131 h 83430"/>
                <a:gd name="connsiteX3-137" fmla="*/ 1449751 w 2537771"/>
                <a:gd name="connsiteY3-138" fmla="*/ 60280 h 83430"/>
                <a:gd name="connsiteX4-139" fmla="*/ 1357153 w 2537771"/>
                <a:gd name="connsiteY4-140" fmla="*/ 71855 h 83430"/>
                <a:gd name="connsiteX5-141" fmla="*/ 1276131 w 2537771"/>
                <a:gd name="connsiteY5-142" fmla="*/ 83430 h 83430"/>
                <a:gd name="connsiteX6-143" fmla="*/ 813143 w 2537771"/>
                <a:gd name="connsiteY6-144" fmla="*/ 71855 h 83430"/>
                <a:gd name="connsiteX7-145" fmla="*/ 743695 w 2537771"/>
                <a:gd name="connsiteY7-146" fmla="*/ 48706 h 83430"/>
                <a:gd name="connsiteX8-147" fmla="*/ 708971 w 2537771"/>
                <a:gd name="connsiteY8-148" fmla="*/ 37131 h 83430"/>
                <a:gd name="connsiteX9-149" fmla="*/ 254643 w 2537771"/>
                <a:gd name="connsiteY9-150" fmla="*/ 72152 h 83430"/>
                <a:gd name="connsiteX10-151" fmla="*/ 180158 w 2537771"/>
                <a:gd name="connsiteY10-152" fmla="*/ 48557 h 83430"/>
                <a:gd name="connsiteX11-153" fmla="*/ 93392 w 2537771"/>
                <a:gd name="connsiteY11-154" fmla="*/ 83281 h 83430"/>
                <a:gd name="connsiteX12-155" fmla="*/ 0 w 2537771"/>
                <a:gd name="connsiteY12-156" fmla="*/ 1369 h 83430"/>
                <a:gd name="connsiteX0-157" fmla="*/ 2537771 w 2537771"/>
                <a:gd name="connsiteY0-158" fmla="*/ 13982 h 83430"/>
                <a:gd name="connsiteX1-159" fmla="*/ 2155807 w 2537771"/>
                <a:gd name="connsiteY1-160" fmla="*/ 13982 h 83430"/>
                <a:gd name="connsiteX2-161" fmla="*/ 2086358 w 2537771"/>
                <a:gd name="connsiteY2-162" fmla="*/ 37131 h 83430"/>
                <a:gd name="connsiteX3-163" fmla="*/ 1449751 w 2537771"/>
                <a:gd name="connsiteY3-164" fmla="*/ 60280 h 83430"/>
                <a:gd name="connsiteX4-165" fmla="*/ 1357153 w 2537771"/>
                <a:gd name="connsiteY4-166" fmla="*/ 71855 h 83430"/>
                <a:gd name="connsiteX5-167" fmla="*/ 1276131 w 2537771"/>
                <a:gd name="connsiteY5-168" fmla="*/ 83430 h 83430"/>
                <a:gd name="connsiteX6-169" fmla="*/ 813143 w 2537771"/>
                <a:gd name="connsiteY6-170" fmla="*/ 71855 h 83430"/>
                <a:gd name="connsiteX7-171" fmla="*/ 743695 w 2537771"/>
                <a:gd name="connsiteY7-172" fmla="*/ 48706 h 83430"/>
                <a:gd name="connsiteX8-173" fmla="*/ 605592 w 2537771"/>
                <a:gd name="connsiteY8-174" fmla="*/ 60577 h 83430"/>
                <a:gd name="connsiteX9-175" fmla="*/ 254643 w 2537771"/>
                <a:gd name="connsiteY9-176" fmla="*/ 72152 h 83430"/>
                <a:gd name="connsiteX10-177" fmla="*/ 180158 w 2537771"/>
                <a:gd name="connsiteY10-178" fmla="*/ 48557 h 83430"/>
                <a:gd name="connsiteX11-179" fmla="*/ 93392 w 2537771"/>
                <a:gd name="connsiteY11-180" fmla="*/ 83281 h 83430"/>
                <a:gd name="connsiteX12-181" fmla="*/ 0 w 2537771"/>
                <a:gd name="connsiteY12-182" fmla="*/ 1369 h 83430"/>
                <a:gd name="connsiteX0-183" fmla="*/ 2537771 w 2537771"/>
                <a:gd name="connsiteY0-184" fmla="*/ 13982 h 83430"/>
                <a:gd name="connsiteX1-185" fmla="*/ 2155807 w 2537771"/>
                <a:gd name="connsiteY1-186" fmla="*/ 13982 h 83430"/>
                <a:gd name="connsiteX2-187" fmla="*/ 2086358 w 2537771"/>
                <a:gd name="connsiteY2-188" fmla="*/ 37131 h 83430"/>
                <a:gd name="connsiteX3-189" fmla="*/ 1449751 w 2537771"/>
                <a:gd name="connsiteY3-190" fmla="*/ 60280 h 83430"/>
                <a:gd name="connsiteX4-191" fmla="*/ 1357153 w 2537771"/>
                <a:gd name="connsiteY4-192" fmla="*/ 71855 h 83430"/>
                <a:gd name="connsiteX5-193" fmla="*/ 1276131 w 2537771"/>
                <a:gd name="connsiteY5-194" fmla="*/ 83430 h 83430"/>
                <a:gd name="connsiteX6-195" fmla="*/ 813143 w 2537771"/>
                <a:gd name="connsiteY6-196" fmla="*/ 71855 h 83430"/>
                <a:gd name="connsiteX7-197" fmla="*/ 747671 w 2537771"/>
                <a:gd name="connsiteY7-198" fmla="*/ 60429 h 83430"/>
                <a:gd name="connsiteX8-199" fmla="*/ 605592 w 2537771"/>
                <a:gd name="connsiteY8-200" fmla="*/ 60577 h 83430"/>
                <a:gd name="connsiteX9-201" fmla="*/ 254643 w 2537771"/>
                <a:gd name="connsiteY9-202" fmla="*/ 72152 h 83430"/>
                <a:gd name="connsiteX10-203" fmla="*/ 180158 w 2537771"/>
                <a:gd name="connsiteY10-204" fmla="*/ 48557 h 83430"/>
                <a:gd name="connsiteX11-205" fmla="*/ 93392 w 2537771"/>
                <a:gd name="connsiteY11-206" fmla="*/ 83281 h 83430"/>
                <a:gd name="connsiteX12-207" fmla="*/ 0 w 2537771"/>
                <a:gd name="connsiteY12-208" fmla="*/ 1369 h 83430"/>
                <a:gd name="connsiteX0-209" fmla="*/ 2537771 w 2537771"/>
                <a:gd name="connsiteY0-210" fmla="*/ 13982 h 83430"/>
                <a:gd name="connsiteX1-211" fmla="*/ 2155807 w 2537771"/>
                <a:gd name="connsiteY1-212" fmla="*/ 13982 h 83430"/>
                <a:gd name="connsiteX2-213" fmla="*/ 2086358 w 2537771"/>
                <a:gd name="connsiteY2-214" fmla="*/ 37131 h 83430"/>
                <a:gd name="connsiteX3-215" fmla="*/ 1449751 w 2537771"/>
                <a:gd name="connsiteY3-216" fmla="*/ 60280 h 83430"/>
                <a:gd name="connsiteX4-217" fmla="*/ 1357153 w 2537771"/>
                <a:gd name="connsiteY4-218" fmla="*/ 71855 h 83430"/>
                <a:gd name="connsiteX5-219" fmla="*/ 1276131 w 2537771"/>
                <a:gd name="connsiteY5-220" fmla="*/ 83430 h 83430"/>
                <a:gd name="connsiteX6-221" fmla="*/ 813143 w 2537771"/>
                <a:gd name="connsiteY6-222" fmla="*/ 71855 h 83430"/>
                <a:gd name="connsiteX7-223" fmla="*/ 747671 w 2537771"/>
                <a:gd name="connsiteY7-224" fmla="*/ 60429 h 83430"/>
                <a:gd name="connsiteX8-225" fmla="*/ 526070 w 2537771"/>
                <a:gd name="connsiteY8-226" fmla="*/ 33224 h 83430"/>
                <a:gd name="connsiteX9-227" fmla="*/ 254643 w 2537771"/>
                <a:gd name="connsiteY9-228" fmla="*/ 72152 h 83430"/>
                <a:gd name="connsiteX10-229" fmla="*/ 180158 w 2537771"/>
                <a:gd name="connsiteY10-230" fmla="*/ 48557 h 83430"/>
                <a:gd name="connsiteX11-231" fmla="*/ 93392 w 2537771"/>
                <a:gd name="connsiteY11-232" fmla="*/ 83281 h 83430"/>
                <a:gd name="connsiteX12-233" fmla="*/ 0 w 2537771"/>
                <a:gd name="connsiteY12-234" fmla="*/ 1369 h 83430"/>
                <a:gd name="connsiteX0-235" fmla="*/ 2537771 w 2537771"/>
                <a:gd name="connsiteY0-236" fmla="*/ 13982 h 83934"/>
                <a:gd name="connsiteX1-237" fmla="*/ 2155807 w 2537771"/>
                <a:gd name="connsiteY1-238" fmla="*/ 13982 h 83934"/>
                <a:gd name="connsiteX2-239" fmla="*/ 2086358 w 2537771"/>
                <a:gd name="connsiteY2-240" fmla="*/ 37131 h 83934"/>
                <a:gd name="connsiteX3-241" fmla="*/ 1449751 w 2537771"/>
                <a:gd name="connsiteY3-242" fmla="*/ 60280 h 83934"/>
                <a:gd name="connsiteX4-243" fmla="*/ 1357153 w 2537771"/>
                <a:gd name="connsiteY4-244" fmla="*/ 71855 h 83934"/>
                <a:gd name="connsiteX5-245" fmla="*/ 1276131 w 2537771"/>
                <a:gd name="connsiteY5-246" fmla="*/ 83430 h 83934"/>
                <a:gd name="connsiteX6-247" fmla="*/ 960259 w 2537771"/>
                <a:gd name="connsiteY6-248" fmla="*/ 79670 h 83934"/>
                <a:gd name="connsiteX7-249" fmla="*/ 747671 w 2537771"/>
                <a:gd name="connsiteY7-250" fmla="*/ 60429 h 83934"/>
                <a:gd name="connsiteX8-251" fmla="*/ 526070 w 2537771"/>
                <a:gd name="connsiteY8-252" fmla="*/ 33224 h 83934"/>
                <a:gd name="connsiteX9-253" fmla="*/ 254643 w 2537771"/>
                <a:gd name="connsiteY9-254" fmla="*/ 72152 h 83934"/>
                <a:gd name="connsiteX10-255" fmla="*/ 180158 w 2537771"/>
                <a:gd name="connsiteY10-256" fmla="*/ 48557 h 83934"/>
                <a:gd name="connsiteX11-257" fmla="*/ 93392 w 2537771"/>
                <a:gd name="connsiteY11-258" fmla="*/ 83281 h 83934"/>
                <a:gd name="connsiteX12-259" fmla="*/ 0 w 2537771"/>
                <a:gd name="connsiteY12-260" fmla="*/ 1369 h 83934"/>
                <a:gd name="connsiteX0-261" fmla="*/ 2537771 w 2537771"/>
                <a:gd name="connsiteY0-262" fmla="*/ 13982 h 83934"/>
                <a:gd name="connsiteX1-263" fmla="*/ 2155807 w 2537771"/>
                <a:gd name="connsiteY1-264" fmla="*/ 13982 h 83934"/>
                <a:gd name="connsiteX2-265" fmla="*/ 2086358 w 2537771"/>
                <a:gd name="connsiteY2-266" fmla="*/ 37131 h 83934"/>
                <a:gd name="connsiteX3-267" fmla="*/ 1449751 w 2537771"/>
                <a:gd name="connsiteY3-268" fmla="*/ 60280 h 83934"/>
                <a:gd name="connsiteX4-269" fmla="*/ 1357153 w 2537771"/>
                <a:gd name="connsiteY4-270" fmla="*/ 71855 h 83934"/>
                <a:gd name="connsiteX5-271" fmla="*/ 1276131 w 2537771"/>
                <a:gd name="connsiteY5-272" fmla="*/ 83430 h 83934"/>
                <a:gd name="connsiteX6-273" fmla="*/ 960259 w 2537771"/>
                <a:gd name="connsiteY6-274" fmla="*/ 79670 h 83934"/>
                <a:gd name="connsiteX7-275" fmla="*/ 747671 w 2537771"/>
                <a:gd name="connsiteY7-276" fmla="*/ 60429 h 83934"/>
                <a:gd name="connsiteX8-277" fmla="*/ 526070 w 2537771"/>
                <a:gd name="connsiteY8-278" fmla="*/ 33224 h 83934"/>
                <a:gd name="connsiteX9-279" fmla="*/ 254643 w 2537771"/>
                <a:gd name="connsiteY9-280" fmla="*/ 72152 h 83934"/>
                <a:gd name="connsiteX10-281" fmla="*/ 180158 w 2537771"/>
                <a:gd name="connsiteY10-282" fmla="*/ 48557 h 83934"/>
                <a:gd name="connsiteX11-283" fmla="*/ 93392 w 2537771"/>
                <a:gd name="connsiteY11-284" fmla="*/ 83281 h 83934"/>
                <a:gd name="connsiteX12-285" fmla="*/ 0 w 2537771"/>
                <a:gd name="connsiteY12-286" fmla="*/ 1369 h 83934"/>
                <a:gd name="connsiteX0-287" fmla="*/ 2537771 w 2537771"/>
                <a:gd name="connsiteY0-288" fmla="*/ 13982 h 85357"/>
                <a:gd name="connsiteX1-289" fmla="*/ 2155807 w 2537771"/>
                <a:gd name="connsiteY1-290" fmla="*/ 13982 h 85357"/>
                <a:gd name="connsiteX2-291" fmla="*/ 2086358 w 2537771"/>
                <a:gd name="connsiteY2-292" fmla="*/ 37131 h 85357"/>
                <a:gd name="connsiteX3-293" fmla="*/ 1449751 w 2537771"/>
                <a:gd name="connsiteY3-294" fmla="*/ 60280 h 85357"/>
                <a:gd name="connsiteX4-295" fmla="*/ 1365106 w 2537771"/>
                <a:gd name="connsiteY4-296" fmla="*/ 52317 h 85357"/>
                <a:gd name="connsiteX5-297" fmla="*/ 1276131 w 2537771"/>
                <a:gd name="connsiteY5-298" fmla="*/ 83430 h 85357"/>
                <a:gd name="connsiteX6-299" fmla="*/ 960259 w 2537771"/>
                <a:gd name="connsiteY6-300" fmla="*/ 79670 h 85357"/>
                <a:gd name="connsiteX7-301" fmla="*/ 747671 w 2537771"/>
                <a:gd name="connsiteY7-302" fmla="*/ 60429 h 85357"/>
                <a:gd name="connsiteX8-303" fmla="*/ 526070 w 2537771"/>
                <a:gd name="connsiteY8-304" fmla="*/ 33224 h 85357"/>
                <a:gd name="connsiteX9-305" fmla="*/ 254643 w 2537771"/>
                <a:gd name="connsiteY9-306" fmla="*/ 72152 h 85357"/>
                <a:gd name="connsiteX10-307" fmla="*/ 180158 w 2537771"/>
                <a:gd name="connsiteY10-308" fmla="*/ 48557 h 85357"/>
                <a:gd name="connsiteX11-309" fmla="*/ 93392 w 2537771"/>
                <a:gd name="connsiteY11-310" fmla="*/ 83281 h 85357"/>
                <a:gd name="connsiteX12-311" fmla="*/ 0 w 2537771"/>
                <a:gd name="connsiteY12-312" fmla="*/ 1369 h 85357"/>
                <a:gd name="connsiteX0-313" fmla="*/ 2537771 w 2537771"/>
                <a:gd name="connsiteY0-314" fmla="*/ 13982 h 85357"/>
                <a:gd name="connsiteX1-315" fmla="*/ 2155807 w 2537771"/>
                <a:gd name="connsiteY1-316" fmla="*/ 13982 h 85357"/>
                <a:gd name="connsiteX2-317" fmla="*/ 2086358 w 2537771"/>
                <a:gd name="connsiteY2-318" fmla="*/ 37131 h 85357"/>
                <a:gd name="connsiteX3-319" fmla="*/ 1604819 w 2537771"/>
                <a:gd name="connsiteY3-320" fmla="*/ 72003 h 85357"/>
                <a:gd name="connsiteX4-321" fmla="*/ 1365106 w 2537771"/>
                <a:gd name="connsiteY4-322" fmla="*/ 52317 h 85357"/>
                <a:gd name="connsiteX5-323" fmla="*/ 1276131 w 2537771"/>
                <a:gd name="connsiteY5-324" fmla="*/ 83430 h 85357"/>
                <a:gd name="connsiteX6-325" fmla="*/ 960259 w 2537771"/>
                <a:gd name="connsiteY6-326" fmla="*/ 79670 h 85357"/>
                <a:gd name="connsiteX7-327" fmla="*/ 747671 w 2537771"/>
                <a:gd name="connsiteY7-328" fmla="*/ 60429 h 85357"/>
                <a:gd name="connsiteX8-329" fmla="*/ 526070 w 2537771"/>
                <a:gd name="connsiteY8-330" fmla="*/ 33224 h 85357"/>
                <a:gd name="connsiteX9-331" fmla="*/ 254643 w 2537771"/>
                <a:gd name="connsiteY9-332" fmla="*/ 72152 h 85357"/>
                <a:gd name="connsiteX10-333" fmla="*/ 180158 w 2537771"/>
                <a:gd name="connsiteY10-334" fmla="*/ 48557 h 85357"/>
                <a:gd name="connsiteX11-335" fmla="*/ 93392 w 2537771"/>
                <a:gd name="connsiteY11-336" fmla="*/ 83281 h 85357"/>
                <a:gd name="connsiteX12-337" fmla="*/ 0 w 2537771"/>
                <a:gd name="connsiteY12-338" fmla="*/ 1369 h 85357"/>
                <a:gd name="connsiteX0-339" fmla="*/ 2537771 w 2537771"/>
                <a:gd name="connsiteY0-340" fmla="*/ 13982 h 83281"/>
                <a:gd name="connsiteX1-341" fmla="*/ 2155807 w 2537771"/>
                <a:gd name="connsiteY1-342" fmla="*/ 13982 h 83281"/>
                <a:gd name="connsiteX2-343" fmla="*/ 2086358 w 2537771"/>
                <a:gd name="connsiteY2-344" fmla="*/ 37131 h 83281"/>
                <a:gd name="connsiteX3-345" fmla="*/ 1604819 w 2537771"/>
                <a:gd name="connsiteY3-346" fmla="*/ 72003 h 83281"/>
                <a:gd name="connsiteX4-347" fmla="*/ 1365106 w 2537771"/>
                <a:gd name="connsiteY4-348" fmla="*/ 52317 h 83281"/>
                <a:gd name="connsiteX5-349" fmla="*/ 1188657 w 2537771"/>
                <a:gd name="connsiteY5-350" fmla="*/ 71707 h 83281"/>
                <a:gd name="connsiteX6-351" fmla="*/ 960259 w 2537771"/>
                <a:gd name="connsiteY6-352" fmla="*/ 79670 h 83281"/>
                <a:gd name="connsiteX7-353" fmla="*/ 747671 w 2537771"/>
                <a:gd name="connsiteY7-354" fmla="*/ 60429 h 83281"/>
                <a:gd name="connsiteX8-355" fmla="*/ 526070 w 2537771"/>
                <a:gd name="connsiteY8-356" fmla="*/ 33224 h 83281"/>
                <a:gd name="connsiteX9-357" fmla="*/ 254643 w 2537771"/>
                <a:gd name="connsiteY9-358" fmla="*/ 72152 h 83281"/>
                <a:gd name="connsiteX10-359" fmla="*/ 180158 w 2537771"/>
                <a:gd name="connsiteY10-360" fmla="*/ 48557 h 83281"/>
                <a:gd name="connsiteX11-361" fmla="*/ 93392 w 2537771"/>
                <a:gd name="connsiteY11-362" fmla="*/ 83281 h 83281"/>
                <a:gd name="connsiteX12-363" fmla="*/ 0 w 2537771"/>
                <a:gd name="connsiteY12-364" fmla="*/ 1369 h 83281"/>
                <a:gd name="connsiteX0-365" fmla="*/ 2537771 w 2537771"/>
                <a:gd name="connsiteY0-366" fmla="*/ 12613 h 81912"/>
                <a:gd name="connsiteX1-367" fmla="*/ 2191592 w 2537771"/>
                <a:gd name="connsiteY1-368" fmla="*/ 39967 h 81912"/>
                <a:gd name="connsiteX2-369" fmla="*/ 2086358 w 2537771"/>
                <a:gd name="connsiteY2-370" fmla="*/ 35762 h 81912"/>
                <a:gd name="connsiteX3-371" fmla="*/ 1604819 w 2537771"/>
                <a:gd name="connsiteY3-372" fmla="*/ 70634 h 81912"/>
                <a:gd name="connsiteX4-373" fmla="*/ 1365106 w 2537771"/>
                <a:gd name="connsiteY4-374" fmla="*/ 50948 h 81912"/>
                <a:gd name="connsiteX5-375" fmla="*/ 1188657 w 2537771"/>
                <a:gd name="connsiteY5-376" fmla="*/ 70338 h 81912"/>
                <a:gd name="connsiteX6-377" fmla="*/ 960259 w 2537771"/>
                <a:gd name="connsiteY6-378" fmla="*/ 78301 h 81912"/>
                <a:gd name="connsiteX7-379" fmla="*/ 747671 w 2537771"/>
                <a:gd name="connsiteY7-380" fmla="*/ 59060 h 81912"/>
                <a:gd name="connsiteX8-381" fmla="*/ 526070 w 2537771"/>
                <a:gd name="connsiteY8-382" fmla="*/ 31855 h 81912"/>
                <a:gd name="connsiteX9-383" fmla="*/ 254643 w 2537771"/>
                <a:gd name="connsiteY9-384" fmla="*/ 70783 h 81912"/>
                <a:gd name="connsiteX10-385" fmla="*/ 180158 w 2537771"/>
                <a:gd name="connsiteY10-386" fmla="*/ 47188 h 81912"/>
                <a:gd name="connsiteX11-387" fmla="*/ 93392 w 2537771"/>
                <a:gd name="connsiteY11-388" fmla="*/ 81912 h 81912"/>
                <a:gd name="connsiteX12-389" fmla="*/ 0 w 2537771"/>
                <a:gd name="connsiteY12-390" fmla="*/ 0 h 81912"/>
                <a:gd name="connsiteX0-391" fmla="*/ 2537771 w 2537771"/>
                <a:gd name="connsiteY0-392" fmla="*/ 12613 h 81912"/>
                <a:gd name="connsiteX1-393" fmla="*/ 2191592 w 2537771"/>
                <a:gd name="connsiteY1-394" fmla="*/ 39967 h 81912"/>
                <a:gd name="connsiteX2-395" fmla="*/ 2054548 w 2537771"/>
                <a:gd name="connsiteY2-396" fmla="*/ 27946 h 81912"/>
                <a:gd name="connsiteX3-397" fmla="*/ 1604819 w 2537771"/>
                <a:gd name="connsiteY3-398" fmla="*/ 70634 h 81912"/>
                <a:gd name="connsiteX4-399" fmla="*/ 1365106 w 2537771"/>
                <a:gd name="connsiteY4-400" fmla="*/ 50948 h 81912"/>
                <a:gd name="connsiteX5-401" fmla="*/ 1188657 w 2537771"/>
                <a:gd name="connsiteY5-402" fmla="*/ 70338 h 81912"/>
                <a:gd name="connsiteX6-403" fmla="*/ 960259 w 2537771"/>
                <a:gd name="connsiteY6-404" fmla="*/ 78301 h 81912"/>
                <a:gd name="connsiteX7-405" fmla="*/ 747671 w 2537771"/>
                <a:gd name="connsiteY7-406" fmla="*/ 59060 h 81912"/>
                <a:gd name="connsiteX8-407" fmla="*/ 526070 w 2537771"/>
                <a:gd name="connsiteY8-408" fmla="*/ 31855 h 81912"/>
                <a:gd name="connsiteX9-409" fmla="*/ 254643 w 2537771"/>
                <a:gd name="connsiteY9-410" fmla="*/ 70783 h 81912"/>
                <a:gd name="connsiteX10-411" fmla="*/ 180158 w 2537771"/>
                <a:gd name="connsiteY10-412" fmla="*/ 47188 h 81912"/>
                <a:gd name="connsiteX11-413" fmla="*/ 93392 w 2537771"/>
                <a:gd name="connsiteY11-414" fmla="*/ 81912 h 81912"/>
                <a:gd name="connsiteX12-415" fmla="*/ 0 w 2537771"/>
                <a:gd name="connsiteY12-416" fmla="*/ 0 h 81912"/>
                <a:gd name="connsiteX0-417" fmla="*/ 2537771 w 2537771"/>
                <a:gd name="connsiteY0-418" fmla="*/ 12613 h 79392"/>
                <a:gd name="connsiteX1-419" fmla="*/ 2191592 w 2537771"/>
                <a:gd name="connsiteY1-420" fmla="*/ 39967 h 79392"/>
                <a:gd name="connsiteX2-421" fmla="*/ 2054548 w 2537771"/>
                <a:gd name="connsiteY2-422" fmla="*/ 27946 h 79392"/>
                <a:gd name="connsiteX3-423" fmla="*/ 1604819 w 2537771"/>
                <a:gd name="connsiteY3-424" fmla="*/ 70634 h 79392"/>
                <a:gd name="connsiteX4-425" fmla="*/ 1365106 w 2537771"/>
                <a:gd name="connsiteY4-426" fmla="*/ 50948 h 79392"/>
                <a:gd name="connsiteX5-427" fmla="*/ 1188657 w 2537771"/>
                <a:gd name="connsiteY5-428" fmla="*/ 70338 h 79392"/>
                <a:gd name="connsiteX6-429" fmla="*/ 960259 w 2537771"/>
                <a:gd name="connsiteY6-430" fmla="*/ 78301 h 79392"/>
                <a:gd name="connsiteX7-431" fmla="*/ 747671 w 2537771"/>
                <a:gd name="connsiteY7-432" fmla="*/ 59060 h 79392"/>
                <a:gd name="connsiteX8-433" fmla="*/ 526070 w 2537771"/>
                <a:gd name="connsiteY8-434" fmla="*/ 31855 h 79392"/>
                <a:gd name="connsiteX9-435" fmla="*/ 254643 w 2537771"/>
                <a:gd name="connsiteY9-436" fmla="*/ 70783 h 79392"/>
                <a:gd name="connsiteX10-437" fmla="*/ 180158 w 2537771"/>
                <a:gd name="connsiteY10-438" fmla="*/ 47188 h 79392"/>
                <a:gd name="connsiteX11-439" fmla="*/ 105320 w 2537771"/>
                <a:gd name="connsiteY11-440" fmla="*/ 62373 h 79392"/>
                <a:gd name="connsiteX12-441" fmla="*/ 0 w 2537771"/>
                <a:gd name="connsiteY12-442" fmla="*/ 0 h 793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2537771" h="79392">
                  <a:moveTo>
                    <a:pt x="2537771" y="12613"/>
                  </a:moveTo>
                  <a:cubicBezTo>
                    <a:pt x="2372259" y="-2434"/>
                    <a:pt x="2272129" y="37412"/>
                    <a:pt x="2191592" y="39967"/>
                  </a:cubicBezTo>
                  <a:cubicBezTo>
                    <a:pt x="2111055" y="42522"/>
                    <a:pt x="2152344" y="22835"/>
                    <a:pt x="2054548" y="27946"/>
                  </a:cubicBezTo>
                  <a:cubicBezTo>
                    <a:pt x="1956753" y="33057"/>
                    <a:pt x="2056264" y="56072"/>
                    <a:pt x="1604819" y="70634"/>
                  </a:cubicBezTo>
                  <a:cubicBezTo>
                    <a:pt x="1524915" y="64072"/>
                    <a:pt x="1434466" y="50997"/>
                    <a:pt x="1365106" y="50948"/>
                  </a:cubicBezTo>
                  <a:cubicBezTo>
                    <a:pt x="1295746" y="50899"/>
                    <a:pt x="1256132" y="65779"/>
                    <a:pt x="1188657" y="70338"/>
                  </a:cubicBezTo>
                  <a:cubicBezTo>
                    <a:pt x="1121183" y="74897"/>
                    <a:pt x="1114588" y="82159"/>
                    <a:pt x="960259" y="78301"/>
                  </a:cubicBezTo>
                  <a:cubicBezTo>
                    <a:pt x="937110" y="70585"/>
                    <a:pt x="820036" y="66801"/>
                    <a:pt x="747671" y="59060"/>
                  </a:cubicBezTo>
                  <a:cubicBezTo>
                    <a:pt x="675306" y="51319"/>
                    <a:pt x="608241" y="29901"/>
                    <a:pt x="526070" y="31855"/>
                  </a:cubicBezTo>
                  <a:cubicBezTo>
                    <a:pt x="443899" y="33809"/>
                    <a:pt x="312295" y="68228"/>
                    <a:pt x="254643" y="70783"/>
                  </a:cubicBezTo>
                  <a:cubicBezTo>
                    <a:pt x="196991" y="73338"/>
                    <a:pt x="205045" y="48590"/>
                    <a:pt x="180158" y="47188"/>
                  </a:cubicBezTo>
                  <a:cubicBezTo>
                    <a:pt x="155271" y="45786"/>
                    <a:pt x="113036" y="50798"/>
                    <a:pt x="105320" y="62373"/>
                  </a:cubicBezTo>
                  <a:cubicBezTo>
                    <a:pt x="49008" y="38977"/>
                    <a:pt x="8599" y="82012"/>
                    <a:pt x="0" y="0"/>
                  </a:cubicBezTo>
                </a:path>
              </a:pathLst>
            </a:custGeom>
            <a:noFill/>
            <a:ln w="349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18"/>
            <p:cNvSpPr>
              <a:spLocks noEditPoints="1"/>
            </p:cNvSpPr>
            <p:nvPr/>
          </p:nvSpPr>
          <p:spPr bwMode="auto">
            <a:xfrm flipH="1">
              <a:off x="10124063" y="5530041"/>
              <a:ext cx="1513841" cy="61908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chemeClr val="tx1"/>
            </a:solidFill>
            <a:ln>
              <a:noFill/>
            </a:ln>
          </p:spPr>
          <p:txBody>
            <a:bodyPr/>
            <a:lstStyle/>
            <a:p>
              <a:pPr eaLnBrk="1" fontAlgn="auto" hangingPunct="1">
                <a:spcBef>
                  <a:spcPts val="0"/>
                </a:spcBef>
                <a:spcAft>
                  <a:spcPts val="0"/>
                </a:spcAft>
                <a:defRPr/>
              </a:pPr>
              <a:endParaRPr lang="zh-CN" altLang="en-US" sz="1350">
                <a:latin typeface="+mn-lt"/>
                <a:ea typeface="+mn-ea"/>
              </a:endParaRPr>
            </a:p>
          </p:txBody>
        </p:sp>
      </p:grpSp>
      <p:sp>
        <p:nvSpPr>
          <p:cNvPr id="9" name="PA_文本框 63"/>
          <p:cNvSpPr txBox="1"/>
          <p:nvPr>
            <p:custDataLst>
              <p:tags r:id="rId4"/>
            </p:custDataLst>
          </p:nvPr>
        </p:nvSpPr>
        <p:spPr>
          <a:xfrm>
            <a:off x="8701862" y="6207342"/>
            <a:ext cx="2092811" cy="523220"/>
          </a:xfrm>
          <a:prstGeom prst="rect">
            <a:avLst/>
          </a:prstGeom>
          <a:noFill/>
        </p:spPr>
        <p:txBody>
          <a:bodyPr wrap="square" rtlCol="0">
            <a:spAutoFit/>
          </a:bodyPr>
          <a:lstStyle/>
          <a:p>
            <a:r>
              <a:rPr lang="en-US" altLang="zh-CN" sz="2800" dirty="0" smtClean="0">
                <a:latin typeface="方正苏新诗柳楷简体-yolan" panose="02000000000000000000" pitchFamily="2" charset="-122"/>
                <a:ea typeface="方正苏新诗柳楷简体-yolan" panose="02000000000000000000" pitchFamily="2" charset="-122"/>
                <a:cs typeface="方正苏新诗柳楷简体-yolan" panose="02000000000000000000" pitchFamily="2" charset="-122"/>
              </a:rPr>
              <a:t>  </a:t>
            </a:r>
            <a:r>
              <a:rPr lang="zh-CN" altLang="en-US" sz="2800" dirty="0" smtClean="0">
                <a:latin typeface="方正苏新诗柳楷简体-yolan" panose="02000000000000000000" pitchFamily="2" charset="-122"/>
                <a:ea typeface="方正苏新诗柳楷简体-yolan" panose="02000000000000000000" pitchFamily="2" charset="-122"/>
                <a:cs typeface="方正苏新诗柳楷简体-yolan" panose="02000000000000000000" pitchFamily="2" charset="-122"/>
              </a:rPr>
              <a:t>智慧树网</a:t>
            </a:r>
            <a:endParaRPr lang="zh-CN" altLang="en-US" sz="2800" dirty="0">
              <a:latin typeface="方正苏新诗柳楷简体-yolan" panose="02000000000000000000" pitchFamily="2" charset="-122"/>
              <a:ea typeface="方正苏新诗柳楷简体-yolan" panose="02000000000000000000" pitchFamily="2" charset="-122"/>
              <a:cs typeface="方正苏新诗柳楷简体-yolan"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950" autoRev="1" fill="hold">
                                          <p:stCondLst>
                                            <p:cond delay="0"/>
                                          </p:stCondLst>
                                        </p:cTn>
                                        <p:tgtEl>
                                          <p:spTgt spid="3"/>
                                        </p:tgtEl>
                                        <p:attrNameLst>
                                          <p:attrName>ppt_w</p:attrName>
                                        </p:attrNameLst>
                                      </p:cBhvr>
                                    </p:anim>
                                    <p:anim by="(#ppt_w*0.50)" calcmode="lin" valueType="num">
                                      <p:cBhvr>
                                        <p:cTn id="8" dur="950" decel="50000" autoRev="1" fill="hold">
                                          <p:stCondLst>
                                            <p:cond delay="0"/>
                                          </p:stCondLst>
                                        </p:cTn>
                                        <p:tgtEl>
                                          <p:spTgt spid="3"/>
                                        </p:tgtEl>
                                        <p:attrNameLst>
                                          <p:attrName>ppt_x</p:attrName>
                                        </p:attrNameLst>
                                      </p:cBhvr>
                                    </p:anim>
                                    <p:anim from="(-#ppt_h/2)" to="(#ppt_y)" calcmode="lin" valueType="num">
                                      <p:cBhvr>
                                        <p:cTn id="9" dur="1900" fill="hold">
                                          <p:stCondLst>
                                            <p:cond delay="0"/>
                                          </p:stCondLst>
                                        </p:cTn>
                                        <p:tgtEl>
                                          <p:spTgt spid="3"/>
                                        </p:tgtEl>
                                        <p:attrNameLst>
                                          <p:attrName>ppt_y</p:attrName>
                                        </p:attrNameLst>
                                      </p:cBhvr>
                                    </p:anim>
                                    <p:animRot by="21600000">
                                      <p:cBhvr>
                                        <p:cTn id="10" dur="1900" fill="hold">
                                          <p:stCondLst>
                                            <p:cond delay="0"/>
                                          </p:stCondLst>
                                        </p:cTn>
                                        <p:tgtEl>
                                          <p:spTgt spid="3"/>
                                        </p:tgtEl>
                                        <p:attrNameLst>
                                          <p:attrName>r</p:attrName>
                                        </p:attrNameLst>
                                      </p:cBhvr>
                                    </p:animRot>
                                  </p:childTnLst>
                                </p:cTn>
                              </p:par>
                            </p:childTnLst>
                          </p:cTn>
                        </p:par>
                        <p:par>
                          <p:cTn id="11" fill="hold">
                            <p:stCondLst>
                              <p:cond delay="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500"/>
                            </p:stCondLst>
                            <p:childTnLst>
                              <p:par>
                                <p:cTn id="16" presetID="26" presetClass="entr" presetSubtype="0" fill="hold" grpId="0" nodeType="afterEffect">
                                  <p:stCondLst>
                                    <p:cond delay="0"/>
                                  </p:stCondLst>
                                  <p:iterate type="lt">
                                    <p:tmPct val="8000"/>
                                  </p:iterate>
                                  <p:childTnLst>
                                    <p:set>
                                      <p:cBhvr>
                                        <p:cTn id="17" dur="1" fill="hold">
                                          <p:stCondLst>
                                            <p:cond delay="0"/>
                                          </p:stCondLst>
                                        </p:cTn>
                                        <p:tgtEl>
                                          <p:spTgt spid="9"/>
                                        </p:tgtEl>
                                        <p:attrNameLst>
                                          <p:attrName>style.visibility</p:attrName>
                                        </p:attrNameLst>
                                      </p:cBhvr>
                                      <p:to>
                                        <p:strVal val="visible"/>
                                      </p:to>
                                    </p:set>
                                    <p:animEffect transition="in" filter="wipe(down)">
                                      <p:cBhvr>
                                        <p:cTn id="18" dur="290">
                                          <p:stCondLst>
                                            <p:cond delay="0"/>
                                          </p:stCondLst>
                                        </p:cTn>
                                        <p:tgtEl>
                                          <p:spTgt spid="9"/>
                                        </p:tgtEl>
                                      </p:cBhvr>
                                    </p:animEffect>
                                    <p:anim calcmode="lin" valueType="num">
                                      <p:cBhvr>
                                        <p:cTn id="19"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0"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1"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22"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23"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24" dur="13">
                                          <p:stCondLst>
                                            <p:cond delay="325"/>
                                          </p:stCondLst>
                                        </p:cTn>
                                        <p:tgtEl>
                                          <p:spTgt spid="9"/>
                                        </p:tgtEl>
                                      </p:cBhvr>
                                      <p:to x="100000" y="60000"/>
                                    </p:animScale>
                                    <p:animScale>
                                      <p:cBhvr>
                                        <p:cTn id="25" dur="83" decel="50000">
                                          <p:stCondLst>
                                            <p:cond delay="338"/>
                                          </p:stCondLst>
                                        </p:cTn>
                                        <p:tgtEl>
                                          <p:spTgt spid="9"/>
                                        </p:tgtEl>
                                      </p:cBhvr>
                                      <p:to x="100000" y="100000"/>
                                    </p:animScale>
                                    <p:animScale>
                                      <p:cBhvr>
                                        <p:cTn id="26" dur="13">
                                          <p:stCondLst>
                                            <p:cond delay="656"/>
                                          </p:stCondLst>
                                        </p:cTn>
                                        <p:tgtEl>
                                          <p:spTgt spid="9"/>
                                        </p:tgtEl>
                                      </p:cBhvr>
                                      <p:to x="100000" y="80000"/>
                                    </p:animScale>
                                    <p:animScale>
                                      <p:cBhvr>
                                        <p:cTn id="27" dur="83" decel="50000">
                                          <p:stCondLst>
                                            <p:cond delay="669"/>
                                          </p:stCondLst>
                                        </p:cTn>
                                        <p:tgtEl>
                                          <p:spTgt spid="9"/>
                                        </p:tgtEl>
                                      </p:cBhvr>
                                      <p:to x="100000" y="100000"/>
                                    </p:animScale>
                                    <p:animScale>
                                      <p:cBhvr>
                                        <p:cTn id="28" dur="13">
                                          <p:stCondLst>
                                            <p:cond delay="821"/>
                                          </p:stCondLst>
                                        </p:cTn>
                                        <p:tgtEl>
                                          <p:spTgt spid="9"/>
                                        </p:tgtEl>
                                      </p:cBhvr>
                                      <p:to x="100000" y="90000"/>
                                    </p:animScale>
                                    <p:animScale>
                                      <p:cBhvr>
                                        <p:cTn id="29" dur="83" decel="50000">
                                          <p:stCondLst>
                                            <p:cond delay="834"/>
                                          </p:stCondLst>
                                        </p:cTn>
                                        <p:tgtEl>
                                          <p:spTgt spid="9"/>
                                        </p:tgtEl>
                                      </p:cBhvr>
                                      <p:to x="100000" y="100000"/>
                                    </p:animScale>
                                    <p:animScale>
                                      <p:cBhvr>
                                        <p:cTn id="30" dur="13">
                                          <p:stCondLst>
                                            <p:cond delay="904"/>
                                          </p:stCondLst>
                                        </p:cTn>
                                        <p:tgtEl>
                                          <p:spTgt spid="9"/>
                                        </p:tgtEl>
                                      </p:cBhvr>
                                      <p:to x="100000" y="95000"/>
                                    </p:animScale>
                                    <p:animScale>
                                      <p:cBhvr>
                                        <p:cTn id="31" dur="83" decel="50000">
                                          <p:stCondLst>
                                            <p:cond delay="917"/>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6" name="Straight Connector 8"/>
          <p:cNvCxnSpPr/>
          <p:nvPr/>
        </p:nvCxnSpPr>
        <p:spPr>
          <a:xfrm flipH="1">
            <a:off x="-1003" y="3840184"/>
            <a:ext cx="12192000" cy="1"/>
          </a:xfrm>
          <a:prstGeom prst="line">
            <a:avLst/>
          </a:prstGeom>
          <a:noFill/>
          <a:ln w="19050" cap="flat" cmpd="sng" algn="ctr">
            <a:solidFill>
              <a:schemeClr val="tx2">
                <a:lumMod val="40000"/>
                <a:lumOff val="60000"/>
              </a:schemeClr>
            </a:solidFill>
            <a:prstDash val="sysDash"/>
          </a:ln>
          <a:effectLst/>
        </p:spPr>
      </p:cxnSp>
      <p:grpSp>
        <p:nvGrpSpPr>
          <p:cNvPr id="7" name="Group 9"/>
          <p:cNvGrpSpPr/>
          <p:nvPr/>
        </p:nvGrpSpPr>
        <p:grpSpPr>
          <a:xfrm>
            <a:off x="4448447" y="4124261"/>
            <a:ext cx="130279" cy="371441"/>
            <a:chOff x="4448446" y="4124261"/>
            <a:chExt cx="130279" cy="371441"/>
          </a:xfrm>
        </p:grpSpPr>
        <p:cxnSp>
          <p:nvCxnSpPr>
            <p:cNvPr id="8" name="Straight Connector 10"/>
            <p:cNvCxnSpPr>
              <a:stCxn id="26" idx="4"/>
              <a:endCxn id="9" idx="0"/>
            </p:cNvCxnSpPr>
            <p:nvPr/>
          </p:nvCxnSpPr>
          <p:spPr>
            <a:xfrm flipH="1">
              <a:off x="4513586" y="4124261"/>
              <a:ext cx="836" cy="241165"/>
            </a:xfrm>
            <a:prstGeom prst="line">
              <a:avLst/>
            </a:prstGeom>
            <a:noFill/>
            <a:ln w="6350" cap="flat" cmpd="sng" algn="ctr">
              <a:solidFill>
                <a:schemeClr val="bg1">
                  <a:lumMod val="75000"/>
                </a:schemeClr>
              </a:solidFill>
              <a:prstDash val="sysDash"/>
            </a:ln>
            <a:effectLst/>
          </p:spPr>
        </p:cxnSp>
        <p:sp>
          <p:nvSpPr>
            <p:cNvPr id="9" name="Oval 11"/>
            <p:cNvSpPr/>
            <p:nvPr/>
          </p:nvSpPr>
          <p:spPr>
            <a:xfrm>
              <a:off x="4448446" y="4365426"/>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p>
              <a:pPr algn="ctr" defTabSz="342265">
                <a:defRPr/>
              </a:pPr>
              <a:endParaRPr lang="en-US" sz="2400" kern="0">
                <a:solidFill>
                  <a:schemeClr val="bg1"/>
                </a:solidFill>
                <a:latin typeface="微软雅黑" panose="020B0503020204020204" pitchFamily="34" charset="-122"/>
                <a:ea typeface="微软雅黑" panose="020B0503020204020204" pitchFamily="34" charset="-122"/>
              </a:endParaRPr>
            </a:p>
          </p:txBody>
        </p:sp>
      </p:grpSp>
      <p:grpSp>
        <p:nvGrpSpPr>
          <p:cNvPr id="10" name="Group 12"/>
          <p:cNvGrpSpPr/>
          <p:nvPr/>
        </p:nvGrpSpPr>
        <p:grpSpPr>
          <a:xfrm>
            <a:off x="7632769" y="4124261"/>
            <a:ext cx="130279" cy="371441"/>
            <a:chOff x="7632768" y="4124261"/>
            <a:chExt cx="130279" cy="371441"/>
          </a:xfrm>
        </p:grpSpPr>
        <p:cxnSp>
          <p:nvCxnSpPr>
            <p:cNvPr id="11" name="Straight Connector 13"/>
            <p:cNvCxnSpPr>
              <a:stCxn id="32" idx="4"/>
              <a:endCxn id="12" idx="0"/>
            </p:cNvCxnSpPr>
            <p:nvPr/>
          </p:nvCxnSpPr>
          <p:spPr>
            <a:xfrm flipH="1">
              <a:off x="7697908" y="4124261"/>
              <a:ext cx="3191" cy="241165"/>
            </a:xfrm>
            <a:prstGeom prst="line">
              <a:avLst/>
            </a:prstGeom>
            <a:noFill/>
            <a:ln w="6350" cap="flat" cmpd="sng" algn="ctr">
              <a:solidFill>
                <a:schemeClr val="bg1">
                  <a:lumMod val="75000"/>
                </a:schemeClr>
              </a:solidFill>
              <a:prstDash val="sysDash"/>
            </a:ln>
            <a:effectLst/>
          </p:spPr>
        </p:cxnSp>
        <p:sp>
          <p:nvSpPr>
            <p:cNvPr id="12" name="Oval 14"/>
            <p:cNvSpPr/>
            <p:nvPr/>
          </p:nvSpPr>
          <p:spPr>
            <a:xfrm>
              <a:off x="7632768" y="4365426"/>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p>
              <a:pPr algn="ctr" defTabSz="342265">
                <a:defRPr/>
              </a:pPr>
              <a:endParaRPr lang="en-US" sz="2400" kern="0">
                <a:solidFill>
                  <a:schemeClr val="bg1"/>
                </a:solidFill>
                <a:latin typeface="微软雅黑" panose="020B0503020204020204" pitchFamily="34" charset="-122"/>
                <a:ea typeface="微软雅黑" panose="020B0503020204020204" pitchFamily="34" charset="-122"/>
              </a:endParaRPr>
            </a:p>
          </p:txBody>
        </p:sp>
      </p:grpSp>
      <p:grpSp>
        <p:nvGrpSpPr>
          <p:cNvPr id="13" name="Group 15"/>
          <p:cNvGrpSpPr/>
          <p:nvPr/>
        </p:nvGrpSpPr>
        <p:grpSpPr>
          <a:xfrm>
            <a:off x="2845436" y="3170977"/>
            <a:ext cx="130279" cy="370612"/>
            <a:chOff x="2845435" y="3170977"/>
            <a:chExt cx="130279" cy="370612"/>
          </a:xfrm>
        </p:grpSpPr>
        <p:cxnSp>
          <p:nvCxnSpPr>
            <p:cNvPr id="14" name="Straight Connector 16"/>
            <p:cNvCxnSpPr>
              <a:stCxn id="15" idx="4"/>
              <a:endCxn id="23" idx="0"/>
            </p:cNvCxnSpPr>
            <p:nvPr/>
          </p:nvCxnSpPr>
          <p:spPr>
            <a:xfrm flipH="1">
              <a:off x="2909152" y="3301253"/>
              <a:ext cx="1423" cy="240336"/>
            </a:xfrm>
            <a:prstGeom prst="line">
              <a:avLst/>
            </a:prstGeom>
            <a:noFill/>
            <a:ln w="6350" cap="flat" cmpd="sng" algn="ctr">
              <a:solidFill>
                <a:schemeClr val="bg1">
                  <a:lumMod val="75000"/>
                </a:schemeClr>
              </a:solidFill>
              <a:prstDash val="sysDash"/>
            </a:ln>
            <a:effectLst/>
          </p:spPr>
        </p:cxnSp>
        <p:sp>
          <p:nvSpPr>
            <p:cNvPr id="15" name="Oval 17"/>
            <p:cNvSpPr/>
            <p:nvPr/>
          </p:nvSpPr>
          <p:spPr>
            <a:xfrm>
              <a:off x="2845435" y="3170977"/>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grpSp>
      <p:grpSp>
        <p:nvGrpSpPr>
          <p:cNvPr id="16" name="Group 18"/>
          <p:cNvGrpSpPr/>
          <p:nvPr/>
        </p:nvGrpSpPr>
        <p:grpSpPr>
          <a:xfrm>
            <a:off x="6031256" y="3168151"/>
            <a:ext cx="130279" cy="373439"/>
            <a:chOff x="6031255" y="3168150"/>
            <a:chExt cx="130279" cy="373439"/>
          </a:xfrm>
        </p:grpSpPr>
        <p:cxnSp>
          <p:nvCxnSpPr>
            <p:cNvPr id="17" name="Straight Connector 19"/>
            <p:cNvCxnSpPr>
              <a:stCxn id="18" idx="4"/>
              <a:endCxn id="29" idx="0"/>
            </p:cNvCxnSpPr>
            <p:nvPr/>
          </p:nvCxnSpPr>
          <p:spPr>
            <a:xfrm flipH="1">
              <a:off x="6094997" y="3298426"/>
              <a:ext cx="1398" cy="243163"/>
            </a:xfrm>
            <a:prstGeom prst="line">
              <a:avLst/>
            </a:prstGeom>
            <a:noFill/>
            <a:ln w="6350" cap="flat" cmpd="sng" algn="ctr">
              <a:solidFill>
                <a:schemeClr val="bg1">
                  <a:lumMod val="75000"/>
                </a:schemeClr>
              </a:solidFill>
              <a:prstDash val="sysDash"/>
            </a:ln>
            <a:effectLst/>
          </p:spPr>
        </p:cxnSp>
        <p:sp>
          <p:nvSpPr>
            <p:cNvPr id="18" name="Oval 20"/>
            <p:cNvSpPr/>
            <p:nvPr/>
          </p:nvSpPr>
          <p:spPr>
            <a:xfrm>
              <a:off x="6031255" y="3168150"/>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grpSp>
      <p:grpSp>
        <p:nvGrpSpPr>
          <p:cNvPr id="19" name="Group 21"/>
          <p:cNvGrpSpPr/>
          <p:nvPr/>
        </p:nvGrpSpPr>
        <p:grpSpPr>
          <a:xfrm>
            <a:off x="9250049" y="3170033"/>
            <a:ext cx="130279" cy="371556"/>
            <a:chOff x="9250048" y="3170033"/>
            <a:chExt cx="130279" cy="371556"/>
          </a:xfrm>
        </p:grpSpPr>
        <p:cxnSp>
          <p:nvCxnSpPr>
            <p:cNvPr id="20" name="Straight Connector 22"/>
            <p:cNvCxnSpPr>
              <a:stCxn id="21" idx="4"/>
              <a:endCxn id="35" idx="0"/>
            </p:cNvCxnSpPr>
            <p:nvPr/>
          </p:nvCxnSpPr>
          <p:spPr>
            <a:xfrm flipH="1">
              <a:off x="9313790" y="3300309"/>
              <a:ext cx="1398" cy="241280"/>
            </a:xfrm>
            <a:prstGeom prst="line">
              <a:avLst/>
            </a:prstGeom>
            <a:noFill/>
            <a:ln w="6350" cap="flat" cmpd="sng" algn="ctr">
              <a:solidFill>
                <a:schemeClr val="bg1">
                  <a:lumMod val="75000"/>
                </a:schemeClr>
              </a:solidFill>
              <a:prstDash val="sysDash"/>
            </a:ln>
            <a:effectLst/>
          </p:spPr>
        </p:cxnSp>
        <p:sp>
          <p:nvSpPr>
            <p:cNvPr id="21" name="Oval 23"/>
            <p:cNvSpPr/>
            <p:nvPr/>
          </p:nvSpPr>
          <p:spPr>
            <a:xfrm>
              <a:off x="9250048" y="3170033"/>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grpSp>
      <p:grpSp>
        <p:nvGrpSpPr>
          <p:cNvPr id="22" name="Group 24"/>
          <p:cNvGrpSpPr/>
          <p:nvPr/>
        </p:nvGrpSpPr>
        <p:grpSpPr>
          <a:xfrm>
            <a:off x="2617811" y="3541589"/>
            <a:ext cx="582684" cy="582672"/>
            <a:chOff x="2617810" y="3541589"/>
            <a:chExt cx="582684" cy="582672"/>
          </a:xfrm>
        </p:grpSpPr>
        <p:sp>
          <p:nvSpPr>
            <p:cNvPr id="23" name="Oval 25"/>
            <p:cNvSpPr/>
            <p:nvPr/>
          </p:nvSpPr>
          <p:spPr>
            <a:xfrm>
              <a:off x="2617810"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sp>
          <p:nvSpPr>
            <p:cNvPr id="24" name="Oval 26"/>
            <p:cNvSpPr/>
            <p:nvPr/>
          </p:nvSpPr>
          <p:spPr>
            <a:xfrm>
              <a:off x="2716822" y="3640600"/>
              <a:ext cx="384660" cy="384651"/>
            </a:xfrm>
            <a:prstGeom prst="ellipse">
              <a:avLst/>
            </a:prstGeom>
            <a:noFill/>
            <a:ln w="88900" cap="flat" cmpd="sng" algn="ctr">
              <a:solidFill>
                <a:schemeClr val="accent1"/>
              </a:solidFill>
              <a:prstDash val="solid"/>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grpSp>
      <p:grpSp>
        <p:nvGrpSpPr>
          <p:cNvPr id="25" name="Group 27"/>
          <p:cNvGrpSpPr/>
          <p:nvPr/>
        </p:nvGrpSpPr>
        <p:grpSpPr>
          <a:xfrm>
            <a:off x="4223080" y="3541589"/>
            <a:ext cx="582684" cy="582672"/>
            <a:chOff x="4223080" y="3541589"/>
            <a:chExt cx="582684" cy="582672"/>
          </a:xfrm>
        </p:grpSpPr>
        <p:sp>
          <p:nvSpPr>
            <p:cNvPr id="26" name="Oval 28"/>
            <p:cNvSpPr/>
            <p:nvPr/>
          </p:nvSpPr>
          <p:spPr>
            <a:xfrm>
              <a:off x="4223080"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sp>
          <p:nvSpPr>
            <p:cNvPr id="27" name="Oval 29"/>
            <p:cNvSpPr/>
            <p:nvPr/>
          </p:nvSpPr>
          <p:spPr>
            <a:xfrm>
              <a:off x="4322092" y="3640600"/>
              <a:ext cx="384660" cy="384651"/>
            </a:xfrm>
            <a:prstGeom prst="ellipse">
              <a:avLst/>
            </a:prstGeom>
            <a:solidFill>
              <a:srgbClr val="F4F4F4"/>
            </a:solidFill>
            <a:ln w="88900" cap="flat" cmpd="sng" algn="ctr">
              <a:solidFill>
                <a:schemeClr val="accent3"/>
              </a:solidFill>
              <a:prstDash val="solid"/>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grpSp>
      <p:grpSp>
        <p:nvGrpSpPr>
          <p:cNvPr id="28" name="Group 30"/>
          <p:cNvGrpSpPr/>
          <p:nvPr/>
        </p:nvGrpSpPr>
        <p:grpSpPr>
          <a:xfrm>
            <a:off x="5803655" y="3541589"/>
            <a:ext cx="582684" cy="582672"/>
            <a:chOff x="5803655" y="3541589"/>
            <a:chExt cx="582684" cy="582672"/>
          </a:xfrm>
        </p:grpSpPr>
        <p:sp>
          <p:nvSpPr>
            <p:cNvPr id="29" name="Oval 31"/>
            <p:cNvSpPr/>
            <p:nvPr/>
          </p:nvSpPr>
          <p:spPr>
            <a:xfrm>
              <a:off x="5803655"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sp>
          <p:nvSpPr>
            <p:cNvPr id="30" name="Oval 32"/>
            <p:cNvSpPr/>
            <p:nvPr/>
          </p:nvSpPr>
          <p:spPr>
            <a:xfrm>
              <a:off x="5902667" y="3640600"/>
              <a:ext cx="384660" cy="384651"/>
            </a:xfrm>
            <a:prstGeom prst="ellipse">
              <a:avLst/>
            </a:prstGeom>
            <a:solidFill>
              <a:srgbClr val="F4F4F4"/>
            </a:solidFill>
            <a:ln w="88900" cap="flat" cmpd="sng" algn="ctr">
              <a:solidFill>
                <a:schemeClr val="accent4"/>
              </a:solidFill>
              <a:prstDash val="solid"/>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grpSp>
      <p:grpSp>
        <p:nvGrpSpPr>
          <p:cNvPr id="31" name="Group 33"/>
          <p:cNvGrpSpPr/>
          <p:nvPr/>
        </p:nvGrpSpPr>
        <p:grpSpPr>
          <a:xfrm>
            <a:off x="7409757" y="3541589"/>
            <a:ext cx="582684" cy="582672"/>
            <a:chOff x="7409757" y="3541589"/>
            <a:chExt cx="582684" cy="582672"/>
          </a:xfrm>
        </p:grpSpPr>
        <p:sp>
          <p:nvSpPr>
            <p:cNvPr id="32" name="Oval 34"/>
            <p:cNvSpPr/>
            <p:nvPr/>
          </p:nvSpPr>
          <p:spPr>
            <a:xfrm>
              <a:off x="7409757"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sp>
          <p:nvSpPr>
            <p:cNvPr id="33" name="Oval 35"/>
            <p:cNvSpPr/>
            <p:nvPr/>
          </p:nvSpPr>
          <p:spPr>
            <a:xfrm>
              <a:off x="7508769" y="3640600"/>
              <a:ext cx="384660" cy="384651"/>
            </a:xfrm>
            <a:prstGeom prst="ellipse">
              <a:avLst/>
            </a:prstGeom>
            <a:solidFill>
              <a:srgbClr val="F4F4F4"/>
            </a:solidFill>
            <a:ln w="88900" cap="flat" cmpd="sng" algn="ctr">
              <a:solidFill>
                <a:schemeClr val="accent6"/>
              </a:solidFill>
              <a:prstDash val="solid"/>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grpSp>
      <p:grpSp>
        <p:nvGrpSpPr>
          <p:cNvPr id="34" name="Group 36"/>
          <p:cNvGrpSpPr/>
          <p:nvPr/>
        </p:nvGrpSpPr>
        <p:grpSpPr>
          <a:xfrm>
            <a:off x="9022448" y="3541589"/>
            <a:ext cx="582684" cy="582672"/>
            <a:chOff x="9022448" y="3541589"/>
            <a:chExt cx="582684" cy="582672"/>
          </a:xfrm>
        </p:grpSpPr>
        <p:sp>
          <p:nvSpPr>
            <p:cNvPr id="35" name="Oval 37"/>
            <p:cNvSpPr/>
            <p:nvPr/>
          </p:nvSpPr>
          <p:spPr>
            <a:xfrm>
              <a:off x="9022448"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sp>
          <p:nvSpPr>
            <p:cNvPr id="36" name="Oval 38"/>
            <p:cNvSpPr/>
            <p:nvPr/>
          </p:nvSpPr>
          <p:spPr>
            <a:xfrm>
              <a:off x="9121460" y="3640600"/>
              <a:ext cx="384660" cy="384651"/>
            </a:xfrm>
            <a:prstGeom prst="ellipse">
              <a:avLst/>
            </a:prstGeom>
            <a:solidFill>
              <a:srgbClr val="F4F4F4"/>
            </a:solidFill>
            <a:ln w="88900" cap="flat" cmpd="sng" algn="ctr">
              <a:solidFill>
                <a:schemeClr val="accent2"/>
              </a:solidFill>
              <a:prstDash val="solid"/>
            </a:ln>
            <a:effectLst/>
          </p:spPr>
          <p:txBody>
            <a:bodyPr rtlCol="0" anchor="ctr"/>
            <a:p>
              <a:pPr algn="ctr" defTabSz="342265">
                <a:defRPr/>
              </a:pPr>
              <a:endParaRPr lang="en-US" sz="2400" kern="0">
                <a:solidFill>
                  <a:srgbClr val="070707"/>
                </a:solidFill>
                <a:latin typeface="微软雅黑" panose="020B0503020204020204" pitchFamily="34" charset="-122"/>
                <a:ea typeface="微软雅黑" panose="020B0503020204020204" pitchFamily="34" charset="-122"/>
              </a:endParaRPr>
            </a:p>
          </p:txBody>
        </p:sp>
      </p:grpSp>
      <p:grpSp>
        <p:nvGrpSpPr>
          <p:cNvPr id="37" name="Group 39"/>
          <p:cNvGrpSpPr/>
          <p:nvPr/>
        </p:nvGrpSpPr>
        <p:grpSpPr>
          <a:xfrm>
            <a:off x="1620520" y="1734185"/>
            <a:ext cx="2579513" cy="1433680"/>
            <a:chOff x="2064295" y="1741794"/>
            <a:chExt cx="1694844" cy="1433457"/>
          </a:xfrm>
        </p:grpSpPr>
        <p:sp>
          <p:nvSpPr>
            <p:cNvPr id="38" name="Rounded Rectangle 40"/>
            <p:cNvSpPr/>
            <p:nvPr/>
          </p:nvSpPr>
          <p:spPr>
            <a:xfrm>
              <a:off x="2064295" y="1855459"/>
              <a:ext cx="1694844" cy="1222508"/>
            </a:xfrm>
            <a:prstGeom prst="roundRect">
              <a:avLst>
                <a:gd name="adj" fmla="val 3820"/>
              </a:avLst>
            </a:prstGeom>
            <a:noFill/>
            <a:ln w="6350" cap="flat" cmpd="sng" algn="ctr">
              <a:solidFill>
                <a:schemeClr val="accent1"/>
              </a:solidFill>
              <a:prstDash val="solid"/>
            </a:ln>
            <a:effectLst/>
          </p:spPr>
          <p:txBody>
            <a:bodyPr rtlCol="0" anchor="ctr"/>
            <a:p>
              <a:pPr algn="ctr" defTabSz="342265">
                <a:defRPr/>
              </a:pPr>
              <a:endParaRPr lang="en-US" sz="2400" kern="0">
                <a:solidFill>
                  <a:srgbClr val="F4F4F4"/>
                </a:solidFill>
                <a:latin typeface="微软雅黑" panose="020B0503020204020204" pitchFamily="34" charset="-122"/>
                <a:ea typeface="微软雅黑" panose="020B0503020204020204" pitchFamily="34" charset="-122"/>
              </a:endParaRPr>
            </a:p>
          </p:txBody>
        </p:sp>
        <p:sp>
          <p:nvSpPr>
            <p:cNvPr id="39" name="Round Same Side Corner Rectangle 41"/>
            <p:cNvSpPr/>
            <p:nvPr/>
          </p:nvSpPr>
          <p:spPr>
            <a:xfrm flipV="1">
              <a:off x="2065720" y="1741794"/>
              <a:ext cx="1693233" cy="110501"/>
            </a:xfrm>
            <a:prstGeom prst="round2SameRect">
              <a:avLst>
                <a:gd name="adj1" fmla="val 12497"/>
                <a:gd name="adj2" fmla="val 0"/>
              </a:avLst>
            </a:prstGeom>
            <a:solidFill>
              <a:schemeClr val="accent1"/>
            </a:solidFill>
            <a:ln w="6350" cap="flat" cmpd="sng" algn="ctr">
              <a:solidFill>
                <a:schemeClr val="accent1"/>
              </a:solidFill>
              <a:prstDash val="solid"/>
            </a:ln>
            <a:effectLst/>
          </p:spPr>
          <p:txBody>
            <a:bodyPr rtlCol="0" anchor="ctr"/>
            <a:p>
              <a:pPr algn="ctr" defTabSz="342265">
                <a:defRPr/>
              </a:pPr>
              <a:endParaRPr lang="en-US" sz="2400" kern="0">
                <a:solidFill>
                  <a:schemeClr val="bg1"/>
                </a:solidFill>
                <a:latin typeface="微软雅黑" panose="020B0503020204020204" pitchFamily="34" charset="-122"/>
                <a:ea typeface="微软雅黑" panose="020B0503020204020204" pitchFamily="34" charset="-122"/>
              </a:endParaRPr>
            </a:p>
          </p:txBody>
        </p:sp>
        <p:sp>
          <p:nvSpPr>
            <p:cNvPr id="40" name="TextBox 42"/>
            <p:cNvSpPr txBox="1"/>
            <p:nvPr/>
          </p:nvSpPr>
          <p:spPr>
            <a:xfrm>
              <a:off x="2075206" y="1926236"/>
              <a:ext cx="1667946" cy="337185"/>
            </a:xfrm>
            <a:prstGeom prst="rect">
              <a:avLst/>
            </a:prstGeom>
            <a:noFill/>
          </p:spPr>
          <p:txBody>
            <a:bodyPr wrap="square" rtlCol="0">
              <a:spAutoFit/>
            </a:bodyPr>
            <a:p>
              <a:pPr algn="ct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41" name="TextBox 43"/>
            <p:cNvSpPr txBox="1"/>
            <p:nvPr/>
          </p:nvSpPr>
          <p:spPr>
            <a:xfrm>
              <a:off x="2078165" y="2222264"/>
              <a:ext cx="1667946" cy="952987"/>
            </a:xfrm>
            <a:prstGeom prst="rect">
              <a:avLst/>
            </a:prstGeom>
            <a:noFill/>
          </p:spPr>
          <p:txBody>
            <a:bodyPr wrap="square" rtlCol="0">
              <a:spAutoFit/>
            </a:bodyPr>
            <a:p>
              <a:pPr algn="ctr"/>
              <a:r>
                <a:rPr lang="en-US" altLang="zh-CN" sz="24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1.</a:t>
              </a:r>
              <a:r>
                <a:rPr lang="zh-CN" altLang="en-US" sz="24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如何登录报到</a:t>
              </a:r>
              <a:endParaRPr lang="zh-CN" altLang="en-US"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endParaRPr>
            </a:p>
            <a:p>
              <a:pPr algn="ctr"/>
              <a:endParaRPr lang="zh-CN" altLang="en-US" sz="1600" dirty="0">
                <a:solidFill>
                  <a:schemeClr val="tx1"/>
                </a:solidFill>
                <a:latin typeface="微软雅黑" panose="020B0503020204020204" pitchFamily="34" charset="-122"/>
                <a:ea typeface="微软雅黑" panose="020B0503020204020204" pitchFamily="34" charset="-122"/>
                <a:cs typeface="Clear Sans" panose="020B0503030202020304" pitchFamily="34" charset="0"/>
              </a:endParaRPr>
            </a:p>
            <a:p>
              <a:pPr algn="ctr"/>
              <a:r>
                <a:rPr lang="zh-CN" altLang="en-US" sz="1600" b="1" dirty="0">
                  <a:solidFill>
                    <a:schemeClr val="accent1"/>
                  </a:solidFill>
                  <a:latin typeface="微软雅黑" panose="020B0503020204020204" pitchFamily="34" charset="-122"/>
                  <a:ea typeface="微软雅黑" panose="020B0503020204020204" pitchFamily="34" charset="-122"/>
                  <a:cs typeface="Clear Sans" panose="020B0503030202020304" pitchFamily="34" charset="0"/>
                </a:rPr>
                <a:t> </a:t>
              </a:r>
              <a:endParaRPr lang="en-US" sz="1600" b="1" dirty="0">
                <a:solidFill>
                  <a:schemeClr val="accent1"/>
                </a:solidFill>
                <a:latin typeface="微软雅黑" panose="020B0503020204020204" pitchFamily="34" charset="-122"/>
                <a:ea typeface="微软雅黑" panose="020B0503020204020204" pitchFamily="34" charset="-122"/>
                <a:cs typeface="Clear Sans" panose="020B0503030202020304" pitchFamily="34" charset="0"/>
              </a:endParaRPr>
            </a:p>
          </p:txBody>
        </p:sp>
      </p:grpSp>
      <p:grpSp>
        <p:nvGrpSpPr>
          <p:cNvPr id="42" name="Group 44"/>
          <p:cNvGrpSpPr/>
          <p:nvPr/>
        </p:nvGrpSpPr>
        <p:grpSpPr>
          <a:xfrm>
            <a:off x="4999355" y="1741805"/>
            <a:ext cx="2509520" cy="1327714"/>
            <a:chOff x="5250115" y="1749761"/>
            <a:chExt cx="1696084" cy="1328205"/>
          </a:xfrm>
        </p:grpSpPr>
        <p:sp>
          <p:nvSpPr>
            <p:cNvPr id="43" name="Rounded Rectangle 45"/>
            <p:cNvSpPr/>
            <p:nvPr/>
          </p:nvSpPr>
          <p:spPr>
            <a:xfrm>
              <a:off x="5250115" y="1852631"/>
              <a:ext cx="1694844" cy="1225335"/>
            </a:xfrm>
            <a:prstGeom prst="roundRect">
              <a:avLst>
                <a:gd name="adj" fmla="val 3820"/>
              </a:avLst>
            </a:prstGeom>
            <a:noFill/>
            <a:ln w="6350" cap="flat" cmpd="sng" algn="ctr">
              <a:solidFill>
                <a:schemeClr val="accent4"/>
              </a:solidFill>
              <a:prstDash val="solid"/>
            </a:ln>
            <a:effectLst/>
          </p:spPr>
          <p:txBody>
            <a:bodyPr rtlCol="0" anchor="ctr"/>
            <a:p>
              <a:pPr algn="ctr" defTabSz="342265">
                <a:defRPr/>
              </a:pPr>
              <a:endParaRPr lang="en-US" sz="2400" kern="0">
                <a:solidFill>
                  <a:srgbClr val="F4F4F4"/>
                </a:solidFill>
                <a:latin typeface="微软雅黑" panose="020B0503020204020204" pitchFamily="34" charset="-122"/>
                <a:ea typeface="微软雅黑" panose="020B0503020204020204" pitchFamily="34" charset="-122"/>
              </a:endParaRPr>
            </a:p>
          </p:txBody>
        </p:sp>
        <p:sp>
          <p:nvSpPr>
            <p:cNvPr id="44" name="Round Same Side Corner Rectangle 46"/>
            <p:cNvSpPr/>
            <p:nvPr/>
          </p:nvSpPr>
          <p:spPr>
            <a:xfrm flipV="1">
              <a:off x="5251385" y="1749761"/>
              <a:ext cx="1694814" cy="103505"/>
            </a:xfrm>
            <a:prstGeom prst="round2SameRect">
              <a:avLst>
                <a:gd name="adj1" fmla="val 12497"/>
                <a:gd name="adj2" fmla="val 0"/>
              </a:avLst>
            </a:prstGeom>
            <a:solidFill>
              <a:schemeClr val="accent4"/>
            </a:solidFill>
            <a:ln w="6350" cap="flat" cmpd="sng" algn="ctr">
              <a:solidFill>
                <a:schemeClr val="accent4"/>
              </a:solidFill>
              <a:prstDash val="solid"/>
            </a:ln>
            <a:effectLst/>
          </p:spPr>
          <p:txBody>
            <a:bodyPr rtlCol="0" anchor="ctr"/>
            <a:p>
              <a:pPr algn="ctr" defTabSz="342265">
                <a:defRPr/>
              </a:pPr>
              <a:endParaRPr lang="en-US" sz="2400" kern="0">
                <a:solidFill>
                  <a:schemeClr val="bg1"/>
                </a:solidFill>
                <a:latin typeface="微软雅黑" panose="020B0503020204020204" pitchFamily="34" charset="-122"/>
                <a:ea typeface="微软雅黑" panose="020B0503020204020204" pitchFamily="34" charset="-122"/>
              </a:endParaRPr>
            </a:p>
          </p:txBody>
        </p:sp>
        <p:sp>
          <p:nvSpPr>
            <p:cNvPr id="45" name="TextBox 47"/>
            <p:cNvSpPr txBox="1"/>
            <p:nvPr/>
          </p:nvSpPr>
          <p:spPr>
            <a:xfrm>
              <a:off x="5261026" y="1923408"/>
              <a:ext cx="1667946" cy="337185"/>
            </a:xfrm>
            <a:prstGeom prst="rect">
              <a:avLst/>
            </a:prstGeom>
            <a:noFill/>
          </p:spPr>
          <p:txBody>
            <a:bodyPr wrap="square" rtlCol="0">
              <a:spAutoFit/>
            </a:bodyPr>
            <a:p>
              <a:pPr algn="ct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46" name="TextBox 48"/>
            <p:cNvSpPr txBox="1"/>
            <p:nvPr/>
          </p:nvSpPr>
          <p:spPr>
            <a:xfrm>
              <a:off x="5263565" y="2237694"/>
              <a:ext cx="1667946" cy="460545"/>
            </a:xfrm>
            <a:prstGeom prst="rect">
              <a:avLst/>
            </a:prstGeom>
            <a:noFill/>
          </p:spPr>
          <p:txBody>
            <a:bodyPr wrap="square" rtlCol="0">
              <a:spAutoFit/>
            </a:bodyPr>
            <a:p>
              <a:pPr lvl="0" algn="ctr"/>
              <a:r>
                <a:rPr lang="en-US" altLang="zh-CN" sz="24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2.</a:t>
              </a:r>
              <a:r>
                <a:rPr lang="zh-CN" altLang="en-US" sz="24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如何学习</a:t>
              </a:r>
              <a:endParaRPr lang="zh-CN" altLang="en-US" sz="2400" dirty="0">
                <a:solidFill>
                  <a:schemeClr val="tx1"/>
                </a:solidFill>
                <a:latin typeface="微软雅黑" panose="020B0503020204020204" pitchFamily="34" charset="-122"/>
                <a:ea typeface="微软雅黑" panose="020B0503020204020204" pitchFamily="34" charset="-122"/>
                <a:cs typeface="Clear Sans" panose="020B0503030202020304" pitchFamily="34" charset="0"/>
                <a:sym typeface="+mn-ea"/>
              </a:endParaRPr>
            </a:p>
          </p:txBody>
        </p:sp>
      </p:grpSp>
      <p:grpSp>
        <p:nvGrpSpPr>
          <p:cNvPr id="47" name="Group 49"/>
          <p:cNvGrpSpPr/>
          <p:nvPr/>
        </p:nvGrpSpPr>
        <p:grpSpPr>
          <a:xfrm>
            <a:off x="8302625" y="1736090"/>
            <a:ext cx="2691765" cy="1335405"/>
            <a:chOff x="8468908" y="1742755"/>
            <a:chExt cx="1717421" cy="1335212"/>
          </a:xfrm>
        </p:grpSpPr>
        <p:sp>
          <p:nvSpPr>
            <p:cNvPr id="48" name="Rounded Rectangle 50"/>
            <p:cNvSpPr/>
            <p:nvPr/>
          </p:nvSpPr>
          <p:spPr>
            <a:xfrm>
              <a:off x="8468908" y="1854515"/>
              <a:ext cx="1694844" cy="1223452"/>
            </a:xfrm>
            <a:prstGeom prst="roundRect">
              <a:avLst>
                <a:gd name="adj" fmla="val 3820"/>
              </a:avLst>
            </a:prstGeom>
            <a:noFill/>
            <a:ln w="6350" cap="flat" cmpd="sng" algn="ctr">
              <a:solidFill>
                <a:schemeClr val="accent2"/>
              </a:solidFill>
              <a:prstDash val="solid"/>
            </a:ln>
            <a:effectLst/>
          </p:spPr>
          <p:txBody>
            <a:bodyPr rtlCol="0" anchor="ctr"/>
            <a:p>
              <a:pPr algn="ctr" defTabSz="342265">
                <a:defRPr/>
              </a:pPr>
              <a:endParaRPr lang="en-US" sz="2400" kern="0">
                <a:solidFill>
                  <a:srgbClr val="F4F4F4"/>
                </a:solidFill>
                <a:latin typeface="微软雅黑" panose="020B0503020204020204" pitchFamily="34" charset="-122"/>
                <a:ea typeface="微软雅黑" panose="020B0503020204020204" pitchFamily="34" charset="-122"/>
              </a:endParaRPr>
            </a:p>
          </p:txBody>
        </p:sp>
        <p:sp>
          <p:nvSpPr>
            <p:cNvPr id="49" name="Round Same Side Corner Rectangle 51"/>
            <p:cNvSpPr/>
            <p:nvPr/>
          </p:nvSpPr>
          <p:spPr>
            <a:xfrm flipV="1">
              <a:off x="8470178" y="1742755"/>
              <a:ext cx="1694815" cy="112395"/>
            </a:xfrm>
            <a:prstGeom prst="round2SameRect">
              <a:avLst>
                <a:gd name="adj1" fmla="val 12497"/>
                <a:gd name="adj2" fmla="val 0"/>
              </a:avLst>
            </a:prstGeom>
            <a:solidFill>
              <a:schemeClr val="accent2"/>
            </a:solidFill>
            <a:ln w="6350" cap="flat" cmpd="sng" algn="ctr">
              <a:solidFill>
                <a:schemeClr val="accent2"/>
              </a:solidFill>
              <a:prstDash val="solid"/>
            </a:ln>
            <a:effectLst/>
          </p:spPr>
          <p:txBody>
            <a:bodyPr rtlCol="0" anchor="ctr"/>
            <a:p>
              <a:pPr algn="ctr" defTabSz="342265">
                <a:defRPr/>
              </a:pPr>
              <a:endParaRPr lang="en-US" sz="2400" kern="0">
                <a:solidFill>
                  <a:schemeClr val="bg1"/>
                </a:solidFill>
                <a:latin typeface="微软雅黑" panose="020B0503020204020204" pitchFamily="34" charset="-122"/>
                <a:ea typeface="微软雅黑" panose="020B0503020204020204" pitchFamily="34" charset="-122"/>
              </a:endParaRPr>
            </a:p>
          </p:txBody>
        </p:sp>
        <p:sp>
          <p:nvSpPr>
            <p:cNvPr id="50" name="TextBox 52"/>
            <p:cNvSpPr txBox="1"/>
            <p:nvPr/>
          </p:nvSpPr>
          <p:spPr>
            <a:xfrm flipV="1">
              <a:off x="8518383" y="1940715"/>
              <a:ext cx="1667946" cy="337185"/>
            </a:xfrm>
            <a:prstGeom prst="rect">
              <a:avLst/>
            </a:prstGeom>
            <a:noFill/>
          </p:spPr>
          <p:txBody>
            <a:bodyPr wrap="square" rtlCol="0">
              <a:spAutoFit/>
            </a:bodyPr>
            <a:p>
              <a:pPr algn="ct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1" name="TextBox 53"/>
            <p:cNvSpPr txBox="1"/>
            <p:nvPr/>
          </p:nvSpPr>
          <p:spPr>
            <a:xfrm>
              <a:off x="8496826" y="2262940"/>
              <a:ext cx="1667946" cy="460308"/>
            </a:xfrm>
            <a:prstGeom prst="rect">
              <a:avLst/>
            </a:prstGeom>
            <a:noFill/>
          </p:spPr>
          <p:txBody>
            <a:bodyPr wrap="square" rtlCol="0">
              <a:spAutoFit/>
            </a:bodyPr>
            <a:p>
              <a:pPr lvl="0" algn="ctr">
                <a:buClrTx/>
                <a:buSzTx/>
                <a:buFontTx/>
              </a:pPr>
              <a:r>
                <a:rPr lang="en-US" altLang="zh-CN" sz="24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3.</a:t>
              </a:r>
              <a:r>
                <a:rPr lang="zh-CN" altLang="en-US" sz="24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成绩考核规则</a:t>
              </a:r>
              <a:endParaRPr lang="zh-CN" altLang="en-US" sz="2400" dirty="0">
                <a:solidFill>
                  <a:schemeClr val="tx1"/>
                </a:solidFill>
                <a:latin typeface="微软雅黑" panose="020B0503020204020204" pitchFamily="34" charset="-122"/>
                <a:ea typeface="微软雅黑" panose="020B0503020204020204" pitchFamily="34" charset="-122"/>
                <a:cs typeface="Clear Sans" panose="020B0503030202020304" pitchFamily="34" charset="0"/>
              </a:endParaRPr>
            </a:p>
          </p:txBody>
        </p:sp>
      </p:grpSp>
      <p:grpSp>
        <p:nvGrpSpPr>
          <p:cNvPr id="53" name="Group 55"/>
          <p:cNvGrpSpPr/>
          <p:nvPr/>
        </p:nvGrpSpPr>
        <p:grpSpPr>
          <a:xfrm rot="0">
            <a:off x="6287770" y="4558030"/>
            <a:ext cx="2834005" cy="1378585"/>
            <a:chOff x="6851628" y="4367866"/>
            <a:chExt cx="1696084" cy="1314245"/>
          </a:xfrm>
        </p:grpSpPr>
        <p:sp>
          <p:nvSpPr>
            <p:cNvPr id="55" name="Rounded Rectangle 57"/>
            <p:cNvSpPr/>
            <p:nvPr/>
          </p:nvSpPr>
          <p:spPr>
            <a:xfrm>
              <a:off x="6851628" y="4480243"/>
              <a:ext cx="1694827" cy="1201868"/>
            </a:xfrm>
            <a:prstGeom prst="roundRect">
              <a:avLst>
                <a:gd name="adj" fmla="val 3820"/>
              </a:avLst>
            </a:prstGeom>
            <a:noFill/>
            <a:ln w="6350" cap="flat" cmpd="sng" algn="ctr">
              <a:solidFill>
                <a:schemeClr val="accent6"/>
              </a:solidFill>
              <a:prstDash val="solid"/>
            </a:ln>
            <a:effectLst/>
          </p:spPr>
          <p:txBody>
            <a:bodyPr rtlCol="0" anchor="ctr"/>
            <a:p>
              <a:pPr algn="ctr" defTabSz="342265">
                <a:defRPr/>
              </a:pPr>
              <a:endParaRPr lang="en-US" sz="2400" kern="0">
                <a:solidFill>
                  <a:srgbClr val="F4F4F4"/>
                </a:solidFill>
                <a:latin typeface="微软雅黑" panose="020B0503020204020204" pitchFamily="34" charset="-122"/>
                <a:ea typeface="微软雅黑" panose="020B0503020204020204" pitchFamily="34" charset="-122"/>
              </a:endParaRPr>
            </a:p>
          </p:txBody>
        </p:sp>
        <p:sp>
          <p:nvSpPr>
            <p:cNvPr id="56" name="Round Same Side Corner Rectangle 58"/>
            <p:cNvSpPr/>
            <p:nvPr/>
          </p:nvSpPr>
          <p:spPr>
            <a:xfrm flipV="1">
              <a:off x="6852898" y="4367866"/>
              <a:ext cx="1694814" cy="76200"/>
            </a:xfrm>
            <a:prstGeom prst="round2SameRect">
              <a:avLst>
                <a:gd name="adj1" fmla="val 12497"/>
                <a:gd name="adj2" fmla="val 0"/>
              </a:avLst>
            </a:prstGeom>
            <a:solidFill>
              <a:schemeClr val="accent6"/>
            </a:solidFill>
            <a:ln w="6350" cap="flat" cmpd="sng" algn="ctr">
              <a:solidFill>
                <a:schemeClr val="accent6"/>
              </a:solidFill>
              <a:prstDash val="solid"/>
            </a:ln>
            <a:effectLst/>
          </p:spPr>
          <p:txBody>
            <a:bodyPr rtlCol="0" anchor="ctr"/>
            <a:p>
              <a:pPr algn="ctr" defTabSz="342265">
                <a:defRPr/>
              </a:pPr>
              <a:endParaRPr lang="en-US" sz="2400" kern="0">
                <a:solidFill>
                  <a:schemeClr val="bg1"/>
                </a:solidFill>
                <a:latin typeface="微软雅黑" panose="020B0503020204020204" pitchFamily="34" charset="-122"/>
                <a:ea typeface="微软雅黑" panose="020B0503020204020204" pitchFamily="34" charset="-122"/>
              </a:endParaRPr>
            </a:p>
          </p:txBody>
        </p:sp>
      </p:grpSp>
      <p:grpSp>
        <p:nvGrpSpPr>
          <p:cNvPr id="59" name="Group 61"/>
          <p:cNvGrpSpPr/>
          <p:nvPr/>
        </p:nvGrpSpPr>
        <p:grpSpPr>
          <a:xfrm rot="0">
            <a:off x="3015615" y="4593590"/>
            <a:ext cx="2828925" cy="1343025"/>
            <a:chOff x="3667306" y="4368502"/>
            <a:chExt cx="1696085" cy="1316675"/>
          </a:xfrm>
        </p:grpSpPr>
        <p:sp>
          <p:nvSpPr>
            <p:cNvPr id="61" name="Rounded Rectangle 63"/>
            <p:cNvSpPr/>
            <p:nvPr/>
          </p:nvSpPr>
          <p:spPr>
            <a:xfrm>
              <a:off x="3667306" y="4430097"/>
              <a:ext cx="1694844" cy="1255080"/>
            </a:xfrm>
            <a:prstGeom prst="roundRect">
              <a:avLst>
                <a:gd name="adj" fmla="val 3820"/>
              </a:avLst>
            </a:prstGeom>
            <a:noFill/>
            <a:ln w="6350" cap="flat" cmpd="sng" algn="ctr">
              <a:solidFill>
                <a:schemeClr val="accent3"/>
              </a:solidFill>
              <a:prstDash val="solid"/>
            </a:ln>
            <a:effectLst/>
          </p:spPr>
          <p:txBody>
            <a:bodyPr rtlCol="0" anchor="ctr"/>
            <a:p>
              <a:pPr algn="ctr" defTabSz="342265">
                <a:defRPr/>
              </a:pPr>
              <a:endParaRPr lang="en-US" sz="2400" kern="0">
                <a:solidFill>
                  <a:srgbClr val="F4F4F4"/>
                </a:solidFill>
                <a:latin typeface="微软雅黑" panose="020B0503020204020204" pitchFamily="34" charset="-122"/>
                <a:ea typeface="微软雅黑" panose="020B0503020204020204" pitchFamily="34" charset="-122"/>
              </a:endParaRPr>
            </a:p>
          </p:txBody>
        </p:sp>
        <p:sp>
          <p:nvSpPr>
            <p:cNvPr id="62" name="Round Same Side Corner Rectangle 64"/>
            <p:cNvSpPr/>
            <p:nvPr/>
          </p:nvSpPr>
          <p:spPr>
            <a:xfrm flipV="1">
              <a:off x="3668576" y="4368502"/>
              <a:ext cx="1694815" cy="76200"/>
            </a:xfrm>
            <a:prstGeom prst="round2SameRect">
              <a:avLst>
                <a:gd name="adj1" fmla="val 12497"/>
                <a:gd name="adj2" fmla="val 0"/>
              </a:avLst>
            </a:prstGeom>
            <a:solidFill>
              <a:schemeClr val="accent3"/>
            </a:solidFill>
            <a:ln w="6350" cap="flat" cmpd="sng" algn="ctr">
              <a:solidFill>
                <a:schemeClr val="accent3"/>
              </a:solidFill>
              <a:prstDash val="solid"/>
            </a:ln>
            <a:effectLst/>
          </p:spPr>
          <p:txBody>
            <a:bodyPr rtlCol="0" anchor="ctr"/>
            <a:p>
              <a:pPr algn="ctr" defTabSz="342265">
                <a:defRPr/>
              </a:pPr>
              <a:endParaRPr lang="en-US" sz="2400" kern="0">
                <a:solidFill>
                  <a:schemeClr val="bg1"/>
                </a:solidFill>
                <a:latin typeface="微软雅黑" panose="020B0503020204020204" pitchFamily="34" charset="-122"/>
                <a:ea typeface="微软雅黑" panose="020B0503020204020204" pitchFamily="34" charset="-122"/>
              </a:endParaRPr>
            </a:p>
          </p:txBody>
        </p:sp>
      </p:grpSp>
      <p:sp>
        <p:nvSpPr>
          <p:cNvPr id="2" name="TextBox 24"/>
          <p:cNvSpPr txBox="1"/>
          <p:nvPr/>
        </p:nvSpPr>
        <p:spPr>
          <a:xfrm>
            <a:off x="2802890" y="339090"/>
            <a:ext cx="6480175" cy="1014730"/>
          </a:xfrm>
          <a:prstGeom prst="rect">
            <a:avLst/>
          </a:prstGeom>
          <a:noFill/>
        </p:spPr>
        <p:txBody>
          <a:bodyPr wrap="square" rtlCol="0">
            <a:spAutoFit/>
          </a:bodyPr>
          <a:p>
            <a:pPr algn="ctr"/>
            <a:r>
              <a:rPr lang="zh-CN" altLang="en-US" sz="4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sz="4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电脑端（</a:t>
            </a:r>
            <a:r>
              <a:rPr lang="en-US" altLang="zh-CN" sz="4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PC</a:t>
            </a:r>
            <a:r>
              <a:rPr lang="zh-CN" sz="4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4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登录流程</a:t>
            </a:r>
            <a:endParaRPr lang="zh-CN" altLang="en-US" sz="2000" b="1" dirty="0">
              <a:solidFill>
                <a:schemeClr val="accent3">
                  <a:lumMod val="50000"/>
                </a:schemeClr>
              </a:solidFill>
              <a:latin typeface="微软雅黑" panose="020B0503020204020204" pitchFamily="34" charset="-122"/>
              <a:ea typeface="微软雅黑" panose="020B0503020204020204" pitchFamily="34" charset="-122"/>
              <a:cs typeface="+mn-ea"/>
              <a:sym typeface="+mn-ea"/>
            </a:endParaRPr>
          </a:p>
          <a:p>
            <a:pPr algn="ct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72" name="TextBox 53"/>
          <p:cNvSpPr txBox="1"/>
          <p:nvPr/>
        </p:nvSpPr>
        <p:spPr>
          <a:xfrm>
            <a:off x="3036570" y="5112385"/>
            <a:ext cx="2994660" cy="460375"/>
          </a:xfrm>
          <a:prstGeom prst="rect">
            <a:avLst/>
          </a:prstGeom>
          <a:noFill/>
        </p:spPr>
        <p:txBody>
          <a:bodyPr wrap="square" rtlCol="0">
            <a:spAutoFit/>
          </a:bodyPr>
          <a:p>
            <a:pPr lvl="0" algn="ctr">
              <a:buClrTx/>
              <a:buSzTx/>
              <a:buFontTx/>
            </a:pPr>
            <a:r>
              <a:rPr lang="en-US" altLang="zh-CN" sz="24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4.</a:t>
            </a:r>
            <a:r>
              <a:rPr lang="zh-CN" altLang="en-US" sz="24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问题处理</a:t>
            </a:r>
            <a:endParaRPr lang="zh-CN" altLang="en-US" sz="2400" dirty="0">
              <a:solidFill>
                <a:schemeClr val="tx1"/>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73" name="文本框 72"/>
          <p:cNvSpPr txBox="1"/>
          <p:nvPr/>
        </p:nvSpPr>
        <p:spPr>
          <a:xfrm>
            <a:off x="6294120" y="5122545"/>
            <a:ext cx="3023870" cy="460375"/>
          </a:xfrm>
          <a:prstGeom prst="rect">
            <a:avLst/>
          </a:prstGeom>
          <a:noFill/>
        </p:spPr>
        <p:txBody>
          <a:bodyPr wrap="square" rtlCol="0">
            <a:spAutoFit/>
          </a:bodyPr>
          <a:p>
            <a:pPr lvl="0" algn="ctr">
              <a:buClrTx/>
              <a:buSzTx/>
              <a:buFontTx/>
            </a:pPr>
            <a:r>
              <a:rPr lang="en-US" altLang="zh-CN" sz="24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5.</a:t>
            </a:r>
            <a:r>
              <a:rPr lang="zh-CN" altLang="en-US" sz="24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温馨提示</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par>
                                <p:cTn id="8" presetID="18" presetClass="entr" presetSubtype="12"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strips(downLeft)">
                                      <p:cBhvr>
                                        <p:cTn id="10" dur="500"/>
                                        <p:tgtEl>
                                          <p:spTgt spid="42"/>
                                        </p:tgtEl>
                                      </p:cBhvr>
                                    </p:animEffect>
                                  </p:childTnLst>
                                </p:cTn>
                              </p:par>
                              <p:par>
                                <p:cTn id="11" presetID="1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plus(in)">
                                      <p:cBhvr>
                                        <p:cTn id="13" dur="2000"/>
                                        <p:tgtEl>
                                          <p:spTgt spid="47"/>
                                        </p:tgtEl>
                                      </p:cBhvr>
                                    </p:animEffect>
                                  </p:childTnLst>
                                </p:cTn>
                              </p:par>
                              <p:par>
                                <p:cTn id="14" presetID="6" presetClass="entr" presetSubtype="16" fill="hold"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circle(in)">
                                      <p:cBhvr>
                                        <p:cTn id="16" dur="2000"/>
                                        <p:tgtEl>
                                          <p:spTgt spid="59"/>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diamond(in)">
                                      <p:cBhvr>
                                        <p:cTn id="19" dur="2000"/>
                                        <p:tgtEl>
                                          <p:spTgt spid="72"/>
                                        </p:tgtEl>
                                      </p:cBhvr>
                                    </p:animEffect>
                                  </p:childTnLst>
                                </p:cTn>
                              </p:par>
                              <p:par>
                                <p:cTn id="20" presetID="4" presetClass="entr" presetSubtype="16"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box(in)">
                                      <p:cBhvr>
                                        <p:cTn id="22" dur="2000"/>
                                        <p:tgtEl>
                                          <p:spTgt spid="53"/>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box(in)">
                                      <p:cBhvr>
                                        <p:cTn id="25"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 name="Picture 59" descr="New Macbook Silver.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72055" y="1247775"/>
            <a:ext cx="8311515" cy="5497830"/>
          </a:xfrm>
          <a:prstGeom prst="rect">
            <a:avLst/>
          </a:prstGeom>
        </p:spPr>
      </p:pic>
      <p:sp>
        <p:nvSpPr>
          <p:cNvPr id="101" name="Freeform 230"/>
          <p:cNvSpPr>
            <a:spLocks noEditPoints="1"/>
          </p:cNvSpPr>
          <p:nvPr/>
        </p:nvSpPr>
        <p:spPr bwMode="auto">
          <a:xfrm>
            <a:off x="9573667" y="4099491"/>
            <a:ext cx="235720" cy="235812"/>
          </a:xfrm>
          <a:custGeom>
            <a:avLst/>
            <a:gdLst/>
            <a:ahLst/>
            <a:cxnLst>
              <a:cxn ang="0">
                <a:pos x="48" y="26"/>
              </a:cxn>
              <a:cxn ang="0">
                <a:pos x="16" y="58"/>
              </a:cxn>
              <a:cxn ang="0">
                <a:pos x="0" y="58"/>
              </a:cxn>
              <a:cxn ang="0">
                <a:pos x="0" y="42"/>
              </a:cxn>
              <a:cxn ang="0">
                <a:pos x="32" y="10"/>
              </a:cxn>
              <a:cxn ang="0">
                <a:pos x="48" y="26"/>
              </a:cxn>
              <a:cxn ang="0">
                <a:pos x="18" y="50"/>
              </a:cxn>
              <a:cxn ang="0">
                <a:pos x="9" y="41"/>
              </a:cxn>
              <a:cxn ang="0">
                <a:pos x="5" y="44"/>
              </a:cxn>
              <a:cxn ang="0">
                <a:pos x="5" y="48"/>
              </a:cxn>
              <a:cxn ang="0">
                <a:pos x="10" y="48"/>
              </a:cxn>
              <a:cxn ang="0">
                <a:pos x="10" y="53"/>
              </a:cxn>
              <a:cxn ang="0">
                <a:pos x="14" y="53"/>
              </a:cxn>
              <a:cxn ang="0">
                <a:pos x="18" y="50"/>
              </a:cxn>
              <a:cxn ang="0">
                <a:pos x="33" y="17"/>
              </a:cxn>
              <a:cxn ang="0">
                <a:pos x="33" y="17"/>
              </a:cxn>
              <a:cxn ang="0">
                <a:pos x="12" y="38"/>
              </a:cxn>
              <a:cxn ang="0">
                <a:pos x="12" y="38"/>
              </a:cxn>
              <a:cxn ang="0">
                <a:pos x="13" y="39"/>
              </a:cxn>
              <a:cxn ang="0">
                <a:pos x="13" y="39"/>
              </a:cxn>
              <a:cxn ang="0">
                <a:pos x="34" y="18"/>
              </a:cxn>
              <a:cxn ang="0">
                <a:pos x="34" y="18"/>
              </a:cxn>
              <a:cxn ang="0">
                <a:pos x="33" y="17"/>
              </a:cxn>
              <a:cxn ang="0">
                <a:pos x="57" y="18"/>
              </a:cxn>
              <a:cxn ang="0">
                <a:pos x="50" y="24"/>
              </a:cxn>
              <a:cxn ang="0">
                <a:pos x="34" y="8"/>
              </a:cxn>
              <a:cxn ang="0">
                <a:pos x="41" y="2"/>
              </a:cxn>
              <a:cxn ang="0">
                <a:pos x="44" y="0"/>
              </a:cxn>
              <a:cxn ang="0">
                <a:pos x="48" y="2"/>
              </a:cxn>
              <a:cxn ang="0">
                <a:pos x="57" y="11"/>
              </a:cxn>
              <a:cxn ang="0">
                <a:pos x="58" y="14"/>
              </a:cxn>
              <a:cxn ang="0">
                <a:pos x="57" y="18"/>
              </a:cxn>
            </a:cxnLst>
            <a:rect l="0" t="0" r="r" b="b"/>
            <a:pathLst>
              <a:path w="58" h="58">
                <a:moveTo>
                  <a:pt x="48" y="26"/>
                </a:moveTo>
                <a:cubicBezTo>
                  <a:pt x="16" y="58"/>
                  <a:pt x="16" y="58"/>
                  <a:pt x="16" y="58"/>
                </a:cubicBezTo>
                <a:cubicBezTo>
                  <a:pt x="0" y="58"/>
                  <a:pt x="0" y="58"/>
                  <a:pt x="0" y="58"/>
                </a:cubicBezTo>
                <a:cubicBezTo>
                  <a:pt x="0" y="42"/>
                  <a:pt x="0" y="42"/>
                  <a:pt x="0" y="42"/>
                </a:cubicBezTo>
                <a:cubicBezTo>
                  <a:pt x="32" y="10"/>
                  <a:pt x="32" y="10"/>
                  <a:pt x="32" y="10"/>
                </a:cubicBezTo>
                <a:lnTo>
                  <a:pt x="48" y="26"/>
                </a:lnTo>
                <a:close/>
                <a:moveTo>
                  <a:pt x="18" y="50"/>
                </a:moveTo>
                <a:cubicBezTo>
                  <a:pt x="9" y="41"/>
                  <a:pt x="9" y="41"/>
                  <a:pt x="9" y="41"/>
                </a:cubicBezTo>
                <a:cubicBezTo>
                  <a:pt x="5" y="44"/>
                  <a:pt x="5" y="44"/>
                  <a:pt x="5" y="44"/>
                </a:cubicBezTo>
                <a:cubicBezTo>
                  <a:pt x="5" y="48"/>
                  <a:pt x="5" y="48"/>
                  <a:pt x="5" y="48"/>
                </a:cubicBezTo>
                <a:cubicBezTo>
                  <a:pt x="10" y="48"/>
                  <a:pt x="10" y="48"/>
                  <a:pt x="10" y="48"/>
                </a:cubicBezTo>
                <a:cubicBezTo>
                  <a:pt x="10" y="53"/>
                  <a:pt x="10" y="53"/>
                  <a:pt x="10" y="53"/>
                </a:cubicBezTo>
                <a:cubicBezTo>
                  <a:pt x="14" y="53"/>
                  <a:pt x="14" y="53"/>
                  <a:pt x="14" y="53"/>
                </a:cubicBezTo>
                <a:lnTo>
                  <a:pt x="18" y="50"/>
                </a:lnTo>
                <a:close/>
                <a:moveTo>
                  <a:pt x="33" y="17"/>
                </a:moveTo>
                <a:cubicBezTo>
                  <a:pt x="33" y="17"/>
                  <a:pt x="33" y="17"/>
                  <a:pt x="33" y="17"/>
                </a:cubicBezTo>
                <a:cubicBezTo>
                  <a:pt x="12" y="38"/>
                  <a:pt x="12" y="38"/>
                  <a:pt x="12" y="38"/>
                </a:cubicBezTo>
                <a:cubicBezTo>
                  <a:pt x="12" y="38"/>
                  <a:pt x="12" y="38"/>
                  <a:pt x="12" y="38"/>
                </a:cubicBezTo>
                <a:cubicBezTo>
                  <a:pt x="12" y="39"/>
                  <a:pt x="12" y="39"/>
                  <a:pt x="13" y="39"/>
                </a:cubicBezTo>
                <a:cubicBezTo>
                  <a:pt x="13" y="39"/>
                  <a:pt x="13" y="39"/>
                  <a:pt x="13" y="39"/>
                </a:cubicBezTo>
                <a:cubicBezTo>
                  <a:pt x="34" y="18"/>
                  <a:pt x="34" y="18"/>
                  <a:pt x="34" y="18"/>
                </a:cubicBezTo>
                <a:cubicBezTo>
                  <a:pt x="34" y="18"/>
                  <a:pt x="34" y="18"/>
                  <a:pt x="34" y="18"/>
                </a:cubicBezTo>
                <a:cubicBezTo>
                  <a:pt x="34" y="17"/>
                  <a:pt x="34" y="17"/>
                  <a:pt x="33" y="17"/>
                </a:cubicBezTo>
                <a:close/>
                <a:moveTo>
                  <a:pt x="57" y="18"/>
                </a:moveTo>
                <a:cubicBezTo>
                  <a:pt x="50" y="24"/>
                  <a:pt x="50" y="24"/>
                  <a:pt x="50" y="24"/>
                </a:cubicBezTo>
                <a:cubicBezTo>
                  <a:pt x="34" y="8"/>
                  <a:pt x="34" y="8"/>
                  <a:pt x="34" y="8"/>
                </a:cubicBezTo>
                <a:cubicBezTo>
                  <a:pt x="41" y="2"/>
                  <a:pt x="41" y="2"/>
                  <a:pt x="41" y="2"/>
                </a:cubicBezTo>
                <a:cubicBezTo>
                  <a:pt x="42" y="1"/>
                  <a:pt x="43" y="0"/>
                  <a:pt x="44" y="0"/>
                </a:cubicBezTo>
                <a:cubicBezTo>
                  <a:pt x="45" y="0"/>
                  <a:pt x="47" y="1"/>
                  <a:pt x="48" y="2"/>
                </a:cubicBezTo>
                <a:cubicBezTo>
                  <a:pt x="57" y="11"/>
                  <a:pt x="57" y="11"/>
                  <a:pt x="57" y="11"/>
                </a:cubicBezTo>
                <a:cubicBezTo>
                  <a:pt x="57" y="12"/>
                  <a:pt x="58" y="13"/>
                  <a:pt x="58" y="14"/>
                </a:cubicBezTo>
                <a:cubicBezTo>
                  <a:pt x="58" y="15"/>
                  <a:pt x="57" y="17"/>
                  <a:pt x="57" y="18"/>
                </a:cubicBezTo>
                <a:close/>
              </a:path>
            </a:pathLst>
          </a:custGeom>
          <a:solidFill>
            <a:schemeClr val="bg1"/>
          </a:solidFill>
          <a:ln w="9525">
            <a:noFill/>
            <a:round/>
          </a:ln>
        </p:spPr>
        <p:txBody>
          <a:bodyPr vert="horz" wrap="square" lIns="45718" tIns="22858" rIns="45718" bIns="22858" numCol="1" anchor="t" anchorCtr="0" compatLnSpc="1"/>
          <a:p>
            <a:pPr defTabSz="457200"/>
            <a:endParaRPr lang="en-US" sz="900">
              <a:solidFill>
                <a:prstClr val="black"/>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6" name="TextBox 15"/>
          <p:cNvSpPr txBox="1"/>
          <p:nvPr/>
        </p:nvSpPr>
        <p:spPr>
          <a:xfrm>
            <a:off x="10130155" y="2355850"/>
            <a:ext cx="2042795" cy="1443990"/>
          </a:xfrm>
          <a:prstGeom prst="rect">
            <a:avLst/>
          </a:prstGeom>
        </p:spPr>
        <p:style>
          <a:lnRef idx="2">
            <a:schemeClr val="accent1"/>
          </a:lnRef>
          <a:fillRef idx="1">
            <a:schemeClr val="lt1"/>
          </a:fillRef>
          <a:effectRef idx="0">
            <a:schemeClr val="accent1"/>
          </a:effectRef>
          <a:fontRef idx="minor">
            <a:schemeClr val="dk1"/>
          </a:fontRef>
        </p:style>
        <p:txBody>
          <a:bodyPr wrap="square" lIns="91417" tIns="45708" rIns="91417" bIns="45708" rtlCol="0">
            <a:spAutoFit/>
          </a:bodyPr>
          <a:p>
            <a:pPr defTabSz="457200">
              <a:lnSpc>
                <a:spcPct val="110000"/>
              </a:lnSpc>
            </a:pPr>
            <a:r>
              <a:rPr lang="zh-CN" altLang="en-US" sz="2000" b="1" dirty="0">
                <a:solidFill>
                  <a:prstClr val="black"/>
                </a:solidFill>
                <a:latin typeface="微软雅黑" panose="020B0503020204020204" pitchFamily="34" charset="-122"/>
                <a:ea typeface="微软雅黑" panose="020B0503020204020204" pitchFamily="34" charset="-122"/>
                <a:cs typeface="+mn-ea"/>
                <a:sym typeface="字魂36号-正文宋楷" panose="02000000000000000000" pitchFamily="2" charset="-122"/>
              </a:rPr>
              <a:t>输入自己的学校、大学学号及</a:t>
            </a:r>
            <a:endParaRPr lang="zh-CN" altLang="en-US" sz="2000" b="1" dirty="0">
              <a:solidFill>
                <a:prstClr val="black"/>
              </a:solidFill>
              <a:latin typeface="微软雅黑" panose="020B0503020204020204" pitchFamily="34" charset="-122"/>
              <a:ea typeface="微软雅黑" panose="020B0503020204020204" pitchFamily="34" charset="-122"/>
              <a:cs typeface="+mn-ea"/>
              <a:sym typeface="字魂36号-正文宋楷" panose="02000000000000000000" pitchFamily="2" charset="-122"/>
            </a:endParaRPr>
          </a:p>
          <a:p>
            <a:pPr defTabSz="457200">
              <a:lnSpc>
                <a:spcPct val="110000"/>
              </a:lnSpc>
            </a:pPr>
            <a:r>
              <a:rPr lang="zh-CN" altLang="en-US" sz="2000" b="1" dirty="0">
                <a:solidFill>
                  <a:prstClr val="black"/>
                </a:solidFill>
                <a:latin typeface="微软雅黑" panose="020B0503020204020204" pitchFamily="34" charset="-122"/>
                <a:ea typeface="微软雅黑" panose="020B0503020204020204" pitchFamily="34" charset="-122"/>
                <a:cs typeface="+mn-ea"/>
                <a:sym typeface="字魂36号-正文宋楷" panose="02000000000000000000" pitchFamily="2" charset="-122"/>
              </a:rPr>
              <a:t>初始密码</a:t>
            </a:r>
            <a:r>
              <a:rPr lang="zh-CN" altLang="en-US" sz="2000" b="1" dirty="0">
                <a:solidFill>
                  <a:srgbClr val="FF0000"/>
                </a:solidFill>
                <a:latin typeface="微软雅黑" panose="020B0503020204020204" pitchFamily="34" charset="-122"/>
                <a:ea typeface="微软雅黑" panose="020B0503020204020204" pitchFamily="34" charset="-122"/>
                <a:cs typeface="+mn-ea"/>
                <a:sym typeface="字魂36号-正文宋楷" panose="02000000000000000000" pitchFamily="2" charset="-122"/>
              </a:rPr>
              <a:t>123456</a:t>
            </a:r>
            <a:r>
              <a:rPr lang="zh-CN" altLang="en-US" sz="2000" b="1" dirty="0">
                <a:solidFill>
                  <a:prstClr val="black"/>
                </a:solidFill>
                <a:latin typeface="微软雅黑" panose="020B0503020204020204" pitchFamily="34" charset="-122"/>
                <a:ea typeface="微软雅黑" panose="020B0503020204020204" pitchFamily="34" charset="-122"/>
                <a:cs typeface="+mn-ea"/>
                <a:sym typeface="字魂36号-正文宋楷" panose="02000000000000000000" pitchFamily="2" charset="-122"/>
              </a:rPr>
              <a:t>。</a:t>
            </a:r>
            <a:endParaRPr lang="zh-CN" altLang="en-US" sz="2000" b="1" dirty="0">
              <a:solidFill>
                <a:prstClr val="black"/>
              </a:solidFill>
              <a:latin typeface="微软雅黑" panose="020B0503020204020204" pitchFamily="34" charset="-122"/>
              <a:ea typeface="微软雅黑" panose="020B0503020204020204" pitchFamily="34" charset="-122"/>
              <a:cs typeface="+mn-ea"/>
              <a:sym typeface="字魂36号-正文宋楷" panose="02000000000000000000" pitchFamily="2" charset="-122"/>
            </a:endParaRPr>
          </a:p>
        </p:txBody>
      </p:sp>
      <p:sp>
        <p:nvSpPr>
          <p:cNvPr id="26" name="矩形 25"/>
          <p:cNvSpPr/>
          <p:nvPr/>
        </p:nvSpPr>
        <p:spPr>
          <a:xfrm>
            <a:off x="3169920" y="373380"/>
            <a:ext cx="5640070" cy="1076325"/>
          </a:xfrm>
          <a:prstGeom prst="rect">
            <a:avLst/>
          </a:prstGeom>
          <a:solidFill>
            <a:schemeClr val="bg1"/>
          </a:solidFill>
        </p:spPr>
        <p:txBody>
          <a:bodyPr wrap="square">
            <a:spAutoFit/>
          </a:bodyPr>
          <a:p>
            <a:pPr algn="ctr" defTabSz="685800">
              <a:spcBef>
                <a:spcPct val="0"/>
              </a:spcBef>
              <a:defRPr/>
            </a:pPr>
            <a:r>
              <a:rPr lang="en-US" altLang="zh-CN" sz="32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1.</a:t>
            </a:r>
            <a:r>
              <a:rPr lang="zh-CN" altLang="en-US" sz="32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如何登录报到</a:t>
            </a:r>
            <a:endParaRPr lang="zh-CN" altLang="en-US" sz="32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endParaRPr>
          </a:p>
          <a:p>
            <a:pPr algn="ctr" defTabSz="685800">
              <a:spcBef>
                <a:spcPct val="0"/>
              </a:spcBef>
              <a:defRPr/>
            </a:pPr>
            <a:endPar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sym typeface="字魂36号-正文宋楷" panose="02000000000000000000" pitchFamily="2" charset="-122"/>
            </a:endParaRPr>
          </a:p>
        </p:txBody>
      </p:sp>
      <p:sp>
        <p:nvSpPr>
          <p:cNvPr id="4" name="TextBox 15"/>
          <p:cNvSpPr txBox="1"/>
          <p:nvPr/>
        </p:nvSpPr>
        <p:spPr>
          <a:xfrm>
            <a:off x="215900" y="3642995"/>
            <a:ext cx="2878455" cy="1443990"/>
          </a:xfrm>
          <a:prstGeom prst="rect">
            <a:avLst/>
          </a:prstGeom>
        </p:spPr>
        <p:style>
          <a:lnRef idx="2">
            <a:schemeClr val="accent1"/>
          </a:lnRef>
          <a:fillRef idx="1">
            <a:schemeClr val="lt1"/>
          </a:fillRef>
          <a:effectRef idx="0">
            <a:schemeClr val="accent1"/>
          </a:effectRef>
          <a:fontRef idx="minor">
            <a:schemeClr val="dk1"/>
          </a:fontRef>
        </p:style>
        <p:txBody>
          <a:bodyPr wrap="square" lIns="91417" tIns="45708" rIns="91417" bIns="45708" rtlCol="0">
            <a:spAutoFit/>
          </a:bodyPr>
          <a:p>
            <a:pPr algn="l" defTabSz="689610">
              <a:lnSpc>
                <a:spcPct val="110000"/>
              </a:lnSpc>
              <a:defRPr sz="2690">
                <a:latin typeface="PingFang SC Light"/>
                <a:ea typeface="PingFang SC Light"/>
                <a:cs typeface="PingFang SC Light"/>
                <a:sym typeface="PingFang SC Light"/>
              </a:defRPr>
            </a:pPr>
            <a:r>
              <a:rPr sz="2000" b="1">
                <a:latin typeface="微软雅黑" panose="020B0503020204020204" pitchFamily="34" charset="-122"/>
                <a:ea typeface="微软雅黑" panose="020B0503020204020204" pitchFamily="34" charset="-122"/>
                <a:cs typeface="微软雅黑" panose="020B0503020204020204" pitchFamily="34" charset="-122"/>
                <a:sym typeface="+mn-ea"/>
              </a:rPr>
              <a:t>打开智慧树网首页</a:t>
            </a:r>
            <a:r>
              <a:rPr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www.zhihuishu.com</a:t>
            </a:r>
            <a:r>
              <a:rPr sz="2000" b="1">
                <a:latin typeface="微软雅黑" panose="020B0503020204020204" pitchFamily="34" charset="-122"/>
                <a:ea typeface="微软雅黑" panose="020B0503020204020204" pitchFamily="34" charset="-122"/>
                <a:cs typeface="微软雅黑" panose="020B0503020204020204" pitchFamily="34" charset="-122"/>
                <a:sym typeface="+mn-ea"/>
              </a:rPr>
              <a:t>，网页右上角点击【登录】，选择学号登录，</a:t>
            </a:r>
            <a:endParaRPr sz="20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7" name="Oval 96"/>
          <p:cNvSpPr/>
          <p:nvPr/>
        </p:nvSpPr>
        <p:spPr>
          <a:xfrm>
            <a:off x="9871877" y="2001929"/>
            <a:ext cx="472599" cy="472723"/>
          </a:xfrm>
          <a:prstGeom prst="ellipse">
            <a:avLst/>
          </a:prstGeom>
          <a:solidFill>
            <a:schemeClr val="accent4"/>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p>
            <a:pPr defTabSz="457200"/>
            <a:endParaRPr lang="en-US" sz="900" dirty="0">
              <a:solidFill>
                <a:prstClr val="black"/>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Freeform 230"/>
          <p:cNvSpPr>
            <a:spLocks noEditPoints="1"/>
          </p:cNvSpPr>
          <p:nvPr/>
        </p:nvSpPr>
        <p:spPr bwMode="auto">
          <a:xfrm>
            <a:off x="9989592" y="2120196"/>
            <a:ext cx="235720" cy="235812"/>
          </a:xfrm>
          <a:custGeom>
            <a:avLst/>
            <a:gdLst/>
            <a:ahLst/>
            <a:cxnLst>
              <a:cxn ang="0">
                <a:pos x="48" y="26"/>
              </a:cxn>
              <a:cxn ang="0">
                <a:pos x="16" y="58"/>
              </a:cxn>
              <a:cxn ang="0">
                <a:pos x="0" y="58"/>
              </a:cxn>
              <a:cxn ang="0">
                <a:pos x="0" y="42"/>
              </a:cxn>
              <a:cxn ang="0">
                <a:pos x="32" y="10"/>
              </a:cxn>
              <a:cxn ang="0">
                <a:pos x="48" y="26"/>
              </a:cxn>
              <a:cxn ang="0">
                <a:pos x="18" y="50"/>
              </a:cxn>
              <a:cxn ang="0">
                <a:pos x="9" y="41"/>
              </a:cxn>
              <a:cxn ang="0">
                <a:pos x="5" y="44"/>
              </a:cxn>
              <a:cxn ang="0">
                <a:pos x="5" y="48"/>
              </a:cxn>
              <a:cxn ang="0">
                <a:pos x="10" y="48"/>
              </a:cxn>
              <a:cxn ang="0">
                <a:pos x="10" y="53"/>
              </a:cxn>
              <a:cxn ang="0">
                <a:pos x="14" y="53"/>
              </a:cxn>
              <a:cxn ang="0">
                <a:pos x="18" y="50"/>
              </a:cxn>
              <a:cxn ang="0">
                <a:pos x="33" y="17"/>
              </a:cxn>
              <a:cxn ang="0">
                <a:pos x="33" y="17"/>
              </a:cxn>
              <a:cxn ang="0">
                <a:pos x="12" y="38"/>
              </a:cxn>
              <a:cxn ang="0">
                <a:pos x="12" y="38"/>
              </a:cxn>
              <a:cxn ang="0">
                <a:pos x="13" y="39"/>
              </a:cxn>
              <a:cxn ang="0">
                <a:pos x="13" y="39"/>
              </a:cxn>
              <a:cxn ang="0">
                <a:pos x="34" y="18"/>
              </a:cxn>
              <a:cxn ang="0">
                <a:pos x="34" y="18"/>
              </a:cxn>
              <a:cxn ang="0">
                <a:pos x="33" y="17"/>
              </a:cxn>
              <a:cxn ang="0">
                <a:pos x="57" y="18"/>
              </a:cxn>
              <a:cxn ang="0">
                <a:pos x="50" y="24"/>
              </a:cxn>
              <a:cxn ang="0">
                <a:pos x="34" y="8"/>
              </a:cxn>
              <a:cxn ang="0">
                <a:pos x="41" y="2"/>
              </a:cxn>
              <a:cxn ang="0">
                <a:pos x="44" y="0"/>
              </a:cxn>
              <a:cxn ang="0">
                <a:pos x="48" y="2"/>
              </a:cxn>
              <a:cxn ang="0">
                <a:pos x="57" y="11"/>
              </a:cxn>
              <a:cxn ang="0">
                <a:pos x="58" y="14"/>
              </a:cxn>
              <a:cxn ang="0">
                <a:pos x="57" y="18"/>
              </a:cxn>
            </a:cxnLst>
            <a:rect l="0" t="0" r="r" b="b"/>
            <a:pathLst>
              <a:path w="58" h="58">
                <a:moveTo>
                  <a:pt x="48" y="26"/>
                </a:moveTo>
                <a:cubicBezTo>
                  <a:pt x="16" y="58"/>
                  <a:pt x="16" y="58"/>
                  <a:pt x="16" y="58"/>
                </a:cubicBezTo>
                <a:cubicBezTo>
                  <a:pt x="0" y="58"/>
                  <a:pt x="0" y="58"/>
                  <a:pt x="0" y="58"/>
                </a:cubicBezTo>
                <a:cubicBezTo>
                  <a:pt x="0" y="42"/>
                  <a:pt x="0" y="42"/>
                  <a:pt x="0" y="42"/>
                </a:cubicBezTo>
                <a:cubicBezTo>
                  <a:pt x="32" y="10"/>
                  <a:pt x="32" y="10"/>
                  <a:pt x="32" y="10"/>
                </a:cubicBezTo>
                <a:lnTo>
                  <a:pt x="48" y="26"/>
                </a:lnTo>
                <a:close/>
                <a:moveTo>
                  <a:pt x="18" y="50"/>
                </a:moveTo>
                <a:cubicBezTo>
                  <a:pt x="9" y="41"/>
                  <a:pt x="9" y="41"/>
                  <a:pt x="9" y="41"/>
                </a:cubicBezTo>
                <a:cubicBezTo>
                  <a:pt x="5" y="44"/>
                  <a:pt x="5" y="44"/>
                  <a:pt x="5" y="44"/>
                </a:cubicBezTo>
                <a:cubicBezTo>
                  <a:pt x="5" y="48"/>
                  <a:pt x="5" y="48"/>
                  <a:pt x="5" y="48"/>
                </a:cubicBezTo>
                <a:cubicBezTo>
                  <a:pt x="10" y="48"/>
                  <a:pt x="10" y="48"/>
                  <a:pt x="10" y="48"/>
                </a:cubicBezTo>
                <a:cubicBezTo>
                  <a:pt x="10" y="53"/>
                  <a:pt x="10" y="53"/>
                  <a:pt x="10" y="53"/>
                </a:cubicBezTo>
                <a:cubicBezTo>
                  <a:pt x="14" y="53"/>
                  <a:pt x="14" y="53"/>
                  <a:pt x="14" y="53"/>
                </a:cubicBezTo>
                <a:lnTo>
                  <a:pt x="18" y="50"/>
                </a:lnTo>
                <a:close/>
                <a:moveTo>
                  <a:pt x="33" y="17"/>
                </a:moveTo>
                <a:cubicBezTo>
                  <a:pt x="33" y="17"/>
                  <a:pt x="33" y="17"/>
                  <a:pt x="33" y="17"/>
                </a:cubicBezTo>
                <a:cubicBezTo>
                  <a:pt x="12" y="38"/>
                  <a:pt x="12" y="38"/>
                  <a:pt x="12" y="38"/>
                </a:cubicBezTo>
                <a:cubicBezTo>
                  <a:pt x="12" y="38"/>
                  <a:pt x="12" y="38"/>
                  <a:pt x="12" y="38"/>
                </a:cubicBezTo>
                <a:cubicBezTo>
                  <a:pt x="12" y="39"/>
                  <a:pt x="12" y="39"/>
                  <a:pt x="13" y="39"/>
                </a:cubicBezTo>
                <a:cubicBezTo>
                  <a:pt x="13" y="39"/>
                  <a:pt x="13" y="39"/>
                  <a:pt x="13" y="39"/>
                </a:cubicBezTo>
                <a:cubicBezTo>
                  <a:pt x="34" y="18"/>
                  <a:pt x="34" y="18"/>
                  <a:pt x="34" y="18"/>
                </a:cubicBezTo>
                <a:cubicBezTo>
                  <a:pt x="34" y="18"/>
                  <a:pt x="34" y="18"/>
                  <a:pt x="34" y="18"/>
                </a:cubicBezTo>
                <a:cubicBezTo>
                  <a:pt x="34" y="17"/>
                  <a:pt x="34" y="17"/>
                  <a:pt x="33" y="17"/>
                </a:cubicBezTo>
                <a:close/>
                <a:moveTo>
                  <a:pt x="57" y="18"/>
                </a:moveTo>
                <a:cubicBezTo>
                  <a:pt x="50" y="24"/>
                  <a:pt x="50" y="24"/>
                  <a:pt x="50" y="24"/>
                </a:cubicBezTo>
                <a:cubicBezTo>
                  <a:pt x="34" y="8"/>
                  <a:pt x="34" y="8"/>
                  <a:pt x="34" y="8"/>
                </a:cubicBezTo>
                <a:cubicBezTo>
                  <a:pt x="41" y="2"/>
                  <a:pt x="41" y="2"/>
                  <a:pt x="41" y="2"/>
                </a:cubicBezTo>
                <a:cubicBezTo>
                  <a:pt x="42" y="1"/>
                  <a:pt x="43" y="0"/>
                  <a:pt x="44" y="0"/>
                </a:cubicBezTo>
                <a:cubicBezTo>
                  <a:pt x="45" y="0"/>
                  <a:pt x="47" y="1"/>
                  <a:pt x="48" y="2"/>
                </a:cubicBezTo>
                <a:cubicBezTo>
                  <a:pt x="57" y="11"/>
                  <a:pt x="57" y="11"/>
                  <a:pt x="57" y="11"/>
                </a:cubicBezTo>
                <a:cubicBezTo>
                  <a:pt x="57" y="12"/>
                  <a:pt x="58" y="13"/>
                  <a:pt x="58" y="14"/>
                </a:cubicBezTo>
                <a:cubicBezTo>
                  <a:pt x="58" y="15"/>
                  <a:pt x="57" y="17"/>
                  <a:pt x="57" y="18"/>
                </a:cubicBezTo>
                <a:close/>
              </a:path>
            </a:pathLst>
          </a:custGeom>
          <a:solidFill>
            <a:schemeClr val="bg1"/>
          </a:solidFill>
          <a:ln w="9525">
            <a:noFill/>
            <a:round/>
          </a:ln>
        </p:spPr>
        <p:txBody>
          <a:bodyPr vert="horz" wrap="square" lIns="45718" tIns="22858" rIns="45718" bIns="22858" numCol="1" anchor="t" anchorCtr="0" compatLnSpc="1"/>
          <a:p>
            <a:pPr defTabSz="457200"/>
            <a:endParaRPr lang="en-US" sz="900">
              <a:solidFill>
                <a:prstClr val="black"/>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8" name="Oval 117"/>
          <p:cNvSpPr/>
          <p:nvPr/>
        </p:nvSpPr>
        <p:spPr>
          <a:xfrm>
            <a:off x="2472321" y="3284834"/>
            <a:ext cx="472599" cy="472723"/>
          </a:xfrm>
          <a:prstGeom prst="ellipse">
            <a:avLst/>
          </a:prstGeom>
          <a:solidFill>
            <a:schemeClr val="accent4"/>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p>
            <a:pPr defTabSz="457200"/>
            <a:endParaRPr lang="en-US" sz="900" dirty="0">
              <a:solidFill>
                <a:prstClr val="black"/>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Freeform 116"/>
          <p:cNvSpPr/>
          <p:nvPr/>
        </p:nvSpPr>
        <p:spPr bwMode="auto">
          <a:xfrm>
            <a:off x="2572423" y="3399486"/>
            <a:ext cx="258169" cy="243299"/>
          </a:xfrm>
          <a:custGeom>
            <a:avLst/>
            <a:gdLst/>
            <a:ahLst/>
            <a:cxnLst>
              <a:cxn ang="0">
                <a:pos x="63" y="25"/>
              </a:cxn>
              <a:cxn ang="0">
                <a:pos x="49" y="39"/>
              </a:cxn>
              <a:cxn ang="0">
                <a:pos x="52" y="57"/>
              </a:cxn>
              <a:cxn ang="0">
                <a:pos x="52" y="58"/>
              </a:cxn>
              <a:cxn ang="0">
                <a:pos x="51" y="60"/>
              </a:cxn>
              <a:cxn ang="0">
                <a:pos x="49" y="60"/>
              </a:cxn>
              <a:cxn ang="0">
                <a:pos x="32" y="51"/>
              </a:cxn>
              <a:cxn ang="0">
                <a:pos x="15" y="60"/>
              </a:cxn>
              <a:cxn ang="0">
                <a:pos x="13" y="60"/>
              </a:cxn>
              <a:cxn ang="0">
                <a:pos x="12" y="58"/>
              </a:cxn>
              <a:cxn ang="0">
                <a:pos x="12" y="57"/>
              </a:cxn>
              <a:cxn ang="0">
                <a:pos x="15" y="39"/>
              </a:cxn>
              <a:cxn ang="0">
                <a:pos x="1" y="25"/>
              </a:cxn>
              <a:cxn ang="0">
                <a:pos x="0" y="23"/>
              </a:cxn>
              <a:cxn ang="0">
                <a:pos x="3" y="22"/>
              </a:cxn>
              <a:cxn ang="0">
                <a:pos x="22" y="19"/>
              </a:cxn>
              <a:cxn ang="0">
                <a:pos x="30" y="1"/>
              </a:cxn>
              <a:cxn ang="0">
                <a:pos x="32" y="0"/>
              </a:cxn>
              <a:cxn ang="0">
                <a:pos x="34" y="1"/>
              </a:cxn>
              <a:cxn ang="0">
                <a:pos x="42" y="19"/>
              </a:cxn>
              <a:cxn ang="0">
                <a:pos x="61" y="22"/>
              </a:cxn>
              <a:cxn ang="0">
                <a:pos x="64" y="23"/>
              </a:cxn>
              <a:cxn ang="0">
                <a:pos x="63" y="25"/>
              </a:cxn>
            </a:cxnLst>
            <a:rect l="0" t="0" r="r" b="b"/>
            <a:pathLst>
              <a:path w="64" h="60">
                <a:moveTo>
                  <a:pt x="63" y="25"/>
                </a:moveTo>
                <a:cubicBezTo>
                  <a:pt x="49" y="39"/>
                  <a:pt x="49" y="39"/>
                  <a:pt x="49" y="39"/>
                </a:cubicBezTo>
                <a:cubicBezTo>
                  <a:pt x="52" y="57"/>
                  <a:pt x="52" y="57"/>
                  <a:pt x="52" y="57"/>
                </a:cubicBezTo>
                <a:cubicBezTo>
                  <a:pt x="52" y="58"/>
                  <a:pt x="52" y="58"/>
                  <a:pt x="52" y="58"/>
                </a:cubicBezTo>
                <a:cubicBezTo>
                  <a:pt x="52" y="59"/>
                  <a:pt x="52" y="60"/>
                  <a:pt x="51" y="60"/>
                </a:cubicBezTo>
                <a:cubicBezTo>
                  <a:pt x="50" y="60"/>
                  <a:pt x="50" y="60"/>
                  <a:pt x="49" y="60"/>
                </a:cubicBezTo>
                <a:cubicBezTo>
                  <a:pt x="32" y="51"/>
                  <a:pt x="32" y="51"/>
                  <a:pt x="32" y="51"/>
                </a:cubicBezTo>
                <a:cubicBezTo>
                  <a:pt x="15" y="60"/>
                  <a:pt x="15" y="60"/>
                  <a:pt x="15" y="60"/>
                </a:cubicBezTo>
                <a:cubicBezTo>
                  <a:pt x="14" y="60"/>
                  <a:pt x="14" y="60"/>
                  <a:pt x="13" y="60"/>
                </a:cubicBezTo>
                <a:cubicBezTo>
                  <a:pt x="12" y="60"/>
                  <a:pt x="12" y="59"/>
                  <a:pt x="12" y="58"/>
                </a:cubicBezTo>
                <a:cubicBezTo>
                  <a:pt x="12" y="58"/>
                  <a:pt x="12" y="58"/>
                  <a:pt x="12" y="57"/>
                </a:cubicBezTo>
                <a:cubicBezTo>
                  <a:pt x="15" y="39"/>
                  <a:pt x="15" y="39"/>
                  <a:pt x="15" y="39"/>
                </a:cubicBezTo>
                <a:cubicBezTo>
                  <a:pt x="1" y="25"/>
                  <a:pt x="1" y="25"/>
                  <a:pt x="1" y="25"/>
                </a:cubicBezTo>
                <a:cubicBezTo>
                  <a:pt x="1" y="25"/>
                  <a:pt x="0" y="24"/>
                  <a:pt x="0" y="23"/>
                </a:cubicBezTo>
                <a:cubicBezTo>
                  <a:pt x="0" y="22"/>
                  <a:pt x="2" y="22"/>
                  <a:pt x="3" y="22"/>
                </a:cubicBezTo>
                <a:cubicBezTo>
                  <a:pt x="22" y="19"/>
                  <a:pt x="22" y="19"/>
                  <a:pt x="22" y="19"/>
                </a:cubicBezTo>
                <a:cubicBezTo>
                  <a:pt x="30" y="1"/>
                  <a:pt x="30" y="1"/>
                  <a:pt x="30" y="1"/>
                </a:cubicBezTo>
                <a:cubicBezTo>
                  <a:pt x="31" y="1"/>
                  <a:pt x="31" y="0"/>
                  <a:pt x="32" y="0"/>
                </a:cubicBezTo>
                <a:cubicBezTo>
                  <a:pt x="33" y="0"/>
                  <a:pt x="34" y="1"/>
                  <a:pt x="34" y="1"/>
                </a:cubicBezTo>
                <a:cubicBezTo>
                  <a:pt x="42" y="19"/>
                  <a:pt x="42" y="19"/>
                  <a:pt x="42" y="19"/>
                </a:cubicBezTo>
                <a:cubicBezTo>
                  <a:pt x="61" y="22"/>
                  <a:pt x="61" y="22"/>
                  <a:pt x="61" y="22"/>
                </a:cubicBezTo>
                <a:cubicBezTo>
                  <a:pt x="62" y="22"/>
                  <a:pt x="64" y="22"/>
                  <a:pt x="64" y="23"/>
                </a:cubicBezTo>
                <a:cubicBezTo>
                  <a:pt x="64" y="24"/>
                  <a:pt x="63" y="25"/>
                  <a:pt x="63" y="25"/>
                </a:cubicBezTo>
                <a:close/>
              </a:path>
            </a:pathLst>
          </a:custGeom>
          <a:solidFill>
            <a:srgbClr val="FFFFFF"/>
          </a:solidFill>
          <a:ln w="9525">
            <a:noFill/>
            <a:round/>
          </a:ln>
        </p:spPr>
        <p:txBody>
          <a:bodyPr vert="horz" wrap="square" lIns="45718" tIns="22858" rIns="45718" bIns="22858" numCol="1" anchor="t" anchorCtr="0" compatLnSpc="1"/>
          <a:p>
            <a:pPr defTabSz="457200"/>
            <a:endParaRPr lang="en-US" sz="900">
              <a:solidFill>
                <a:prstClr val="black"/>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 name="图片 1"/>
          <p:cNvPicPr>
            <a:picLocks noChangeAspect="1"/>
          </p:cNvPicPr>
          <p:nvPr/>
        </p:nvPicPr>
        <p:blipFill>
          <a:blip r:embed="rId2"/>
          <a:stretch>
            <a:fillRect/>
          </a:stretch>
        </p:blipFill>
        <p:spPr>
          <a:xfrm>
            <a:off x="6962140" y="1605915"/>
            <a:ext cx="2908935" cy="4506595"/>
          </a:xfrm>
          <a:prstGeom prst="rect">
            <a:avLst/>
          </a:prstGeom>
          <a:ln w="38100">
            <a:solidFill>
              <a:schemeClr val="accent2"/>
            </a:solidFill>
          </a:ln>
        </p:spPr>
      </p:pic>
      <p:pic>
        <p:nvPicPr>
          <p:cNvPr id="11" name="图片 10"/>
          <p:cNvPicPr>
            <a:picLocks noChangeAspect="1"/>
          </p:cNvPicPr>
          <p:nvPr/>
        </p:nvPicPr>
        <p:blipFill>
          <a:blip r:embed="rId3"/>
          <a:stretch>
            <a:fillRect/>
          </a:stretch>
        </p:blipFill>
        <p:spPr>
          <a:xfrm>
            <a:off x="3238500" y="1594485"/>
            <a:ext cx="3723640" cy="4518025"/>
          </a:xfrm>
          <a:prstGeom prst="rect">
            <a:avLst/>
          </a:prstGeom>
          <a:ln w="38100">
            <a:solidFill>
              <a:schemeClr val="accent2"/>
            </a:solidFill>
          </a:ln>
        </p:spPr>
      </p:pic>
      <p:sp>
        <p:nvSpPr>
          <p:cNvPr id="12" name="矩形 11"/>
          <p:cNvSpPr/>
          <p:nvPr/>
        </p:nvSpPr>
        <p:spPr>
          <a:xfrm>
            <a:off x="7672070" y="2355850"/>
            <a:ext cx="593090" cy="347980"/>
          </a:xfrm>
          <a:prstGeom prst="rect">
            <a:avLst/>
          </a:pr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anchor="ctr"/>
          <a:p>
            <a:pPr algn="ctr" eaLnBrk="1" hangingPunct="1">
              <a:buFont typeface="Arial" panose="020B0604020202020204" pitchFamily="34" charset="0"/>
              <a:buNone/>
              <a:defRPr/>
            </a:pPr>
            <a:endParaRPr lang="zh-CN" altLang="en-US" noProof="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p:tgtEl>
                                          <p:spTgt spid="12"/>
                                        </p:tgtEl>
                                        <p:attrNameLst>
                                          <p:attrName>ppt_x</p:attrName>
                                        </p:attrNameLst>
                                      </p:cBhvr>
                                      <p:tavLst>
                                        <p:tav tm="0">
                                          <p:val>
                                            <p:strVal val="#ppt_x+#ppt_w*1.125000"/>
                                          </p:val>
                                        </p:tav>
                                        <p:tav tm="100000">
                                          <p:val>
                                            <p:strVal val="#ppt_x"/>
                                          </p:val>
                                        </p:tav>
                                      </p:tavLst>
                                    </p:anim>
                                    <p:animEffect transition="in" filter="wipe(left)">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 name="Picture 59" descr="New Macbook Silver.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75" y="378460"/>
            <a:ext cx="12091670" cy="6215380"/>
          </a:xfrm>
          <a:prstGeom prst="rect">
            <a:avLst/>
          </a:prstGeom>
        </p:spPr>
      </p:pic>
      <p:pic>
        <p:nvPicPr>
          <p:cNvPr id="45" name="图片 45"/>
          <p:cNvPicPr>
            <a:picLocks noChangeAspect="1"/>
          </p:cNvPicPr>
          <p:nvPr/>
        </p:nvPicPr>
        <p:blipFill>
          <a:blip r:embed="rId2"/>
          <a:stretch>
            <a:fillRect/>
          </a:stretch>
        </p:blipFill>
        <p:spPr>
          <a:xfrm>
            <a:off x="6249035" y="1002665"/>
            <a:ext cx="4533900" cy="2510155"/>
          </a:xfrm>
          <a:prstGeom prst="rect">
            <a:avLst/>
          </a:prstGeom>
          <a:ln w="47625" cmpd="sng">
            <a:solidFill>
              <a:schemeClr val="accent1">
                <a:shade val="50000"/>
              </a:schemeClr>
            </a:solidFill>
            <a:prstDash val="solid"/>
          </a:ln>
        </p:spPr>
      </p:pic>
      <p:pic>
        <p:nvPicPr>
          <p:cNvPr id="22" name="图片 22"/>
          <p:cNvPicPr>
            <a:picLocks noChangeAspect="1"/>
          </p:cNvPicPr>
          <p:nvPr/>
        </p:nvPicPr>
        <p:blipFill>
          <a:blip r:embed="rId3"/>
          <a:stretch>
            <a:fillRect/>
          </a:stretch>
        </p:blipFill>
        <p:spPr>
          <a:xfrm>
            <a:off x="1425575" y="1002665"/>
            <a:ext cx="4397375" cy="2569845"/>
          </a:xfrm>
          <a:prstGeom prst="rect">
            <a:avLst/>
          </a:prstGeom>
          <a:ln w="38100" cmpd="sng">
            <a:solidFill>
              <a:schemeClr val="accent1">
                <a:shade val="50000"/>
              </a:schemeClr>
            </a:solidFill>
            <a:prstDash val="solid"/>
          </a:ln>
        </p:spPr>
      </p:pic>
      <p:pic>
        <p:nvPicPr>
          <p:cNvPr id="44" name="图片 44"/>
          <p:cNvPicPr>
            <a:picLocks noChangeAspect="1"/>
          </p:cNvPicPr>
          <p:nvPr/>
        </p:nvPicPr>
        <p:blipFill>
          <a:blip r:embed="rId4"/>
          <a:stretch>
            <a:fillRect/>
          </a:stretch>
        </p:blipFill>
        <p:spPr>
          <a:xfrm>
            <a:off x="4028440" y="3295015"/>
            <a:ext cx="4323715" cy="2739390"/>
          </a:xfrm>
          <a:prstGeom prst="rect">
            <a:avLst/>
          </a:prstGeom>
          <a:ln w="50800" cmpd="sng">
            <a:solidFill>
              <a:schemeClr val="accent1">
                <a:shade val="50000"/>
              </a:schemeClr>
            </a:solidFill>
            <a:prstDash val="solid"/>
          </a:ln>
        </p:spPr>
      </p:pic>
      <p:sp>
        <p:nvSpPr>
          <p:cNvPr id="100" name="文本框 99"/>
          <p:cNvSpPr txBox="1"/>
          <p:nvPr/>
        </p:nvSpPr>
        <p:spPr>
          <a:xfrm>
            <a:off x="1425575" y="2313940"/>
            <a:ext cx="1546225" cy="1198880"/>
          </a:xfrm>
          <a:prstGeom prst="rect">
            <a:avLst/>
          </a:prstGeom>
          <a:noFill/>
          <a:ln w="9525">
            <a:noFill/>
          </a:ln>
        </p:spPr>
        <p:txBody>
          <a:bodyPr wrap="square">
            <a:spAutoFit/>
          </a:bodyPr>
          <a:p>
            <a:pPr indent="228600"/>
            <a:r>
              <a:rPr lang="zh-CN" b="1">
                <a:solidFill>
                  <a:schemeClr val="accent2"/>
                </a:solidFill>
                <a:ea typeface="微软雅黑" panose="020B0503020204020204" pitchFamily="34" charset="-122"/>
              </a:rPr>
              <a:t>系统会提示学生补全姓名的第一个字。</a:t>
            </a:r>
            <a:endParaRPr lang="zh-CN" altLang="en-US" b="1">
              <a:solidFill>
                <a:schemeClr val="accent2"/>
              </a:solidFill>
              <a:ea typeface="微软雅黑" panose="020B0503020204020204" pitchFamily="34" charset="-122"/>
            </a:endParaRPr>
          </a:p>
        </p:txBody>
      </p:sp>
      <p:sp>
        <p:nvSpPr>
          <p:cNvPr id="4" name="文本框 3"/>
          <p:cNvSpPr txBox="1"/>
          <p:nvPr/>
        </p:nvSpPr>
        <p:spPr>
          <a:xfrm>
            <a:off x="2015490" y="4157345"/>
            <a:ext cx="2109470" cy="1014730"/>
          </a:xfrm>
          <a:prstGeom prst="rect">
            <a:avLst/>
          </a:prstGeom>
          <a:noFill/>
          <a:ln w="9525">
            <a:noFill/>
          </a:ln>
        </p:spPr>
        <p:txBody>
          <a:bodyPr wrap="square">
            <a:spAutoFit/>
          </a:bodyPr>
          <a:p>
            <a:pPr indent="266700"/>
            <a:r>
              <a:rPr lang="zh-CN" sz="2000" b="1">
                <a:solidFill>
                  <a:schemeClr val="accent2"/>
                </a:solidFill>
                <a:ea typeface="微软雅黑" panose="020B0503020204020204" pitchFamily="34" charset="-122"/>
              </a:rPr>
              <a:t>所绑定的手机号之后可用于手机号登录。</a:t>
            </a:r>
            <a:endParaRPr lang="zh-CN" altLang="en-US" sz="2000" b="1">
              <a:solidFill>
                <a:schemeClr val="accent2"/>
              </a:solidFill>
              <a:ea typeface="微软雅黑" panose="020B0503020204020204" pitchFamily="34" charset="-122"/>
            </a:endParaRPr>
          </a:p>
        </p:txBody>
      </p:sp>
      <p:sp>
        <p:nvSpPr>
          <p:cNvPr id="5" name="文本框 4"/>
          <p:cNvSpPr txBox="1"/>
          <p:nvPr/>
        </p:nvSpPr>
        <p:spPr>
          <a:xfrm>
            <a:off x="8802370" y="3572510"/>
            <a:ext cx="1980565" cy="1814830"/>
          </a:xfrm>
          <a:prstGeom prst="rect">
            <a:avLst/>
          </a:prstGeom>
          <a:noFill/>
          <a:ln w="9525">
            <a:noFill/>
          </a:ln>
        </p:spPr>
        <p:txBody>
          <a:bodyPr wrap="square">
            <a:spAutoFit/>
          </a:bodyPr>
          <a:p>
            <a:pPr indent="0"/>
            <a:r>
              <a:rPr lang="zh-CN" sz="1600" b="1">
                <a:solidFill>
                  <a:schemeClr val="accent2">
                    <a:lumMod val="60000"/>
                    <a:lumOff val="40000"/>
                  </a:schemeClr>
                </a:solidFill>
                <a:ea typeface="微软雅黑" panose="020B0503020204020204" pitchFamily="34" charset="-122"/>
              </a:rPr>
              <a:t>出于安全性因素考虑，系统会要求学生绑定手机号后修改初始密码，请各位同学妥善保管自己的密码，不要轻易告诉外人。</a:t>
            </a:r>
            <a:endParaRPr lang="zh-CN" altLang="en-US" sz="1600" b="1">
              <a:solidFill>
                <a:schemeClr val="accent2">
                  <a:lumMod val="60000"/>
                  <a:lumOff val="40000"/>
                </a:schemeClr>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 name="Picture 59" descr="New Macbook Silver.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845" y="1155700"/>
            <a:ext cx="10469880" cy="5382260"/>
          </a:xfrm>
          <a:prstGeom prst="rect">
            <a:avLst/>
          </a:prstGeom>
        </p:spPr>
      </p:pic>
      <p:pic>
        <p:nvPicPr>
          <p:cNvPr id="3" name="图片 2"/>
          <p:cNvPicPr>
            <a:picLocks noChangeAspect="1"/>
          </p:cNvPicPr>
          <p:nvPr/>
        </p:nvPicPr>
        <p:blipFill>
          <a:blip r:embed="rId2"/>
          <a:stretch>
            <a:fillRect/>
          </a:stretch>
        </p:blipFill>
        <p:spPr>
          <a:xfrm>
            <a:off x="1040765" y="1601470"/>
            <a:ext cx="8329295" cy="4491355"/>
          </a:xfrm>
          <a:prstGeom prst="rect">
            <a:avLst/>
          </a:prstGeom>
        </p:spPr>
      </p:pic>
      <p:pic>
        <p:nvPicPr>
          <p:cNvPr id="4" name="Picture 59" descr="New Macbook Silver.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845" y="1259840"/>
            <a:ext cx="10469880" cy="5382260"/>
          </a:xfrm>
          <a:prstGeom prst="rect">
            <a:avLst/>
          </a:prstGeom>
        </p:spPr>
      </p:pic>
      <p:sp>
        <p:nvSpPr>
          <p:cNvPr id="100" name="文本框 99"/>
          <p:cNvSpPr txBox="1"/>
          <p:nvPr/>
        </p:nvSpPr>
        <p:spPr>
          <a:xfrm>
            <a:off x="9718040" y="2314575"/>
            <a:ext cx="2508885" cy="2676525"/>
          </a:xfrm>
          <a:prstGeom prst="rect">
            <a:avLst/>
          </a:prstGeom>
          <a:noFill/>
          <a:ln w="9525">
            <a:noFill/>
          </a:ln>
        </p:spPr>
        <p:txBody>
          <a:bodyPr wrap="square">
            <a:spAutoFit/>
          </a:bodyPr>
          <a:p>
            <a:pPr indent="0" algn="l"/>
            <a:r>
              <a:rPr lang="zh-CN" sz="2400" b="0">
                <a:ea typeface="微软雅黑" panose="020B0503020204020204" pitchFamily="34" charset="-122"/>
              </a:rPr>
              <a:t>系统会自动跳转至</a:t>
            </a:r>
            <a:r>
              <a:rPr lang="zh-CN" sz="2400" b="1">
                <a:solidFill>
                  <a:srgbClr val="FF0000"/>
                </a:solidFill>
                <a:ea typeface="微软雅黑" panose="020B0503020204020204" pitchFamily="34" charset="-122"/>
              </a:rPr>
              <a:t>学生端</a:t>
            </a:r>
            <a:r>
              <a:rPr lang="zh-CN" sz="2400" b="0">
                <a:ea typeface="微软雅黑" panose="020B0503020204020204" pitchFamily="34" charset="-122"/>
              </a:rPr>
              <a:t>学堂首页，显示所导入课程的选课列表，学生点击</a:t>
            </a:r>
            <a:r>
              <a:rPr lang="zh-CN" sz="2400" b="0">
                <a:solidFill>
                  <a:srgbClr val="FF0000"/>
                </a:solidFill>
                <a:ea typeface="微软雅黑" panose="020B0503020204020204" pitchFamily="34" charset="-122"/>
              </a:rPr>
              <a:t>【</a:t>
            </a:r>
            <a:r>
              <a:rPr lang="zh-CN" sz="2400" b="1">
                <a:solidFill>
                  <a:srgbClr val="FF0000"/>
                </a:solidFill>
                <a:ea typeface="微软雅黑" panose="020B0503020204020204" pitchFamily="34" charset="-122"/>
              </a:rPr>
              <a:t>确认课程</a:t>
            </a:r>
            <a:r>
              <a:rPr lang="zh-CN" sz="2400" b="0">
                <a:solidFill>
                  <a:srgbClr val="FF0000"/>
                </a:solidFill>
                <a:ea typeface="微软雅黑" panose="020B0503020204020204" pitchFamily="34" charset="-122"/>
              </a:rPr>
              <a:t>】</a:t>
            </a:r>
            <a:r>
              <a:rPr lang="zh-CN" sz="2400" b="0">
                <a:ea typeface="微软雅黑" panose="020B0503020204020204" pitchFamily="34" charset="-122"/>
              </a:rPr>
              <a:t>即完成了登录流程</a:t>
            </a:r>
            <a:r>
              <a:rPr lang="zh-CN" sz="1050" b="0">
                <a:ea typeface="微软雅黑" panose="020B0503020204020204" pitchFamily="34" charset="-122"/>
              </a:rPr>
              <a:t>。</a:t>
            </a:r>
            <a:endParaRPr lang="zh-CN" altLang="en-US"/>
          </a:p>
        </p:txBody>
      </p:sp>
      <p:sp>
        <p:nvSpPr>
          <p:cNvPr id="6" name="文本框 5"/>
          <p:cNvSpPr txBox="1"/>
          <p:nvPr/>
        </p:nvSpPr>
        <p:spPr>
          <a:xfrm>
            <a:off x="4749165" y="438150"/>
            <a:ext cx="3383280" cy="521970"/>
          </a:xfrm>
          <a:prstGeom prst="rect">
            <a:avLst/>
          </a:prstGeom>
          <a:noFill/>
        </p:spPr>
        <p:txBody>
          <a:bodyPr wrap="none" rtlCol="0" anchor="t">
            <a:spAutoFit/>
          </a:bodyPr>
          <a:p>
            <a:pPr fontAlgn="base">
              <a:spcBef>
                <a:spcPct val="0"/>
              </a:spcBef>
              <a:spcAft>
                <a:spcPts val="600"/>
              </a:spcAft>
            </a:pPr>
            <a:r>
              <a:rPr lang="zh-CN" altLang="en-US" sz="2800" b="1" dirty="0" smtClean="0">
                <a:latin typeface="微软雅黑" panose="020B0503020204020204" pitchFamily="34" charset="-122"/>
                <a:ea typeface="微软雅黑" panose="020B0503020204020204" pitchFamily="34" charset="-122"/>
                <a:cs typeface="+mn-ea"/>
                <a:sym typeface="+mn-lt"/>
              </a:rPr>
              <a:t>确认课</a:t>
            </a:r>
            <a:r>
              <a:rPr lang="zh-CN" altLang="en-US" sz="2800" b="1" dirty="0">
                <a:latin typeface="微软雅黑" panose="020B0503020204020204" pitchFamily="34" charset="-122"/>
                <a:ea typeface="微软雅黑" panose="020B0503020204020204" pitchFamily="34" charset="-122"/>
                <a:cs typeface="+mn-ea"/>
                <a:sym typeface="+mn-lt"/>
              </a:rPr>
              <a:t>程，开始学习</a:t>
            </a:r>
            <a:endParaRPr lang="zh-CN" altLang="en-US" sz="2800"/>
          </a:p>
        </p:txBody>
      </p:sp>
      <p:pic>
        <p:nvPicPr>
          <p:cNvPr id="8" name="图片 19"/>
          <p:cNvPicPr>
            <a:picLocks noChangeAspect="1"/>
          </p:cNvPicPr>
          <p:nvPr/>
        </p:nvPicPr>
        <p:blipFill>
          <a:blip r:embed="rId3"/>
          <a:stretch>
            <a:fillRect/>
          </a:stretch>
        </p:blipFill>
        <p:spPr>
          <a:xfrm>
            <a:off x="1105535" y="1660525"/>
            <a:ext cx="8051800" cy="4373880"/>
          </a:xfrm>
          <a:prstGeom prst="rect">
            <a:avLst/>
          </a:prstGeom>
          <a:ln w="47625">
            <a:solidFill>
              <a:schemeClr val="accent2"/>
            </a:solidFill>
          </a:ln>
        </p:spPr>
      </p:pic>
      <p:sp>
        <p:nvSpPr>
          <p:cNvPr id="12" name="矩形 11"/>
          <p:cNvSpPr/>
          <p:nvPr/>
        </p:nvSpPr>
        <p:spPr>
          <a:xfrm>
            <a:off x="6122035" y="5314315"/>
            <a:ext cx="1141095" cy="527050"/>
          </a:xfrm>
          <a:prstGeom prst="rect">
            <a:avLst/>
          </a:pr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anchor="ctr"/>
          <a:p>
            <a:pPr algn="ctr" eaLnBrk="1" hangingPunct="1">
              <a:buFont typeface="Arial" panose="020B0604020202020204" pitchFamily="34" charset="0"/>
              <a:buNone/>
              <a:defRPr/>
            </a:pPr>
            <a:endParaRPr lang="zh-CN" altLang="en-US" noProof="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p:tgtEl>
                                          <p:spTgt spid="12"/>
                                        </p:tgtEl>
                                        <p:attrNameLst>
                                          <p:attrName>ppt_x</p:attrName>
                                        </p:attrNameLst>
                                      </p:cBhvr>
                                      <p:tavLst>
                                        <p:tav tm="0">
                                          <p:val>
                                            <p:strVal val="#ppt_x+#ppt_w*1.125000"/>
                                          </p:val>
                                        </p:tav>
                                        <p:tav tm="100000">
                                          <p:val>
                                            <p:strVal val="#ppt_x"/>
                                          </p:val>
                                        </p:tav>
                                      </p:tavLst>
                                    </p:anim>
                                    <p:animEffect transition="in" filter="wipe(left)">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5"/>
          <p:cNvSpPr txBox="1"/>
          <p:nvPr/>
        </p:nvSpPr>
        <p:spPr>
          <a:xfrm>
            <a:off x="3789467" y="317441"/>
            <a:ext cx="4410301" cy="751840"/>
          </a:xfrm>
          <a:prstGeom prst="rect">
            <a:avLst/>
          </a:prstGeom>
          <a:noFill/>
        </p:spPr>
        <p:txBody>
          <a:bodyPr wrap="square" lIns="91386" tIns="45710" rIns="91386" bIns="45710" rtlCol="0">
            <a:spAutoFit/>
          </a:bodyPr>
          <a:p>
            <a:r>
              <a:rPr lang="en-US" altLang="zh-CN" sz="4300" b="1" dirty="0">
                <a:solidFill>
                  <a:srgbClr val="B83D68"/>
                </a:solidFill>
                <a:cs typeface="+mn-ea"/>
                <a:sym typeface="+mn-lt"/>
              </a:rPr>
              <a:t>  </a:t>
            </a:r>
            <a:r>
              <a:rPr lang="en-US"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2.</a:t>
            </a:r>
            <a:r>
              <a:rPr lang="zh-CN" altLang="en-US"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如何学习</a:t>
            </a:r>
            <a:endParaRPr lang="zh-CN" altLang="en-US" sz="4300" b="1" dirty="0">
              <a:solidFill>
                <a:srgbClr val="B83D68"/>
              </a:solidFill>
              <a:latin typeface="微软雅黑" panose="020B0503020204020204" pitchFamily="34" charset="-122"/>
              <a:ea typeface="微软雅黑" panose="020B0503020204020204" pitchFamily="34" charset="-122"/>
              <a:cs typeface="+mn-ea"/>
              <a:sym typeface="+mn-lt"/>
            </a:endParaRPr>
          </a:p>
        </p:txBody>
      </p:sp>
      <p:pic>
        <p:nvPicPr>
          <p:cNvPr id="5" name="Picture 59" descr="New Macbook Silver.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4840" y="1031240"/>
            <a:ext cx="10469880" cy="5589905"/>
          </a:xfrm>
          <a:prstGeom prst="rect">
            <a:avLst/>
          </a:prstGeom>
        </p:spPr>
      </p:pic>
      <p:pic>
        <p:nvPicPr>
          <p:cNvPr id="3" name="图片 2"/>
          <p:cNvPicPr>
            <a:picLocks noChangeAspect="1"/>
          </p:cNvPicPr>
          <p:nvPr/>
        </p:nvPicPr>
        <p:blipFill>
          <a:blip r:embed="rId2"/>
          <a:stretch>
            <a:fillRect/>
          </a:stretch>
        </p:blipFill>
        <p:spPr>
          <a:xfrm>
            <a:off x="515620" y="1276985"/>
            <a:ext cx="8188960" cy="5097780"/>
          </a:xfrm>
          <a:prstGeom prst="rect">
            <a:avLst/>
          </a:prstGeom>
          <a:ln w="53975" cmpd="sng">
            <a:solidFill>
              <a:schemeClr val="accent2"/>
            </a:solidFill>
            <a:prstDash val="solid"/>
          </a:ln>
        </p:spPr>
      </p:pic>
      <p:sp>
        <p:nvSpPr>
          <p:cNvPr id="100" name="文本框 99"/>
          <p:cNvSpPr txBox="1"/>
          <p:nvPr/>
        </p:nvSpPr>
        <p:spPr>
          <a:xfrm>
            <a:off x="9180830" y="2249170"/>
            <a:ext cx="2593340" cy="2553335"/>
          </a:xfrm>
          <a:prstGeom prst="rect">
            <a:avLst/>
          </a:prstGeom>
          <a:noFill/>
          <a:ln w="9525">
            <a:noFill/>
          </a:ln>
        </p:spPr>
        <p:txBody>
          <a:bodyPr wrap="square">
            <a:spAutoFit/>
          </a:bodyPr>
          <a:p>
            <a:pPr indent="0"/>
            <a:r>
              <a:rPr lang="zh-CN" sz="2000" b="0">
                <a:ea typeface="微软雅黑" panose="020B0503020204020204" pitchFamily="34" charset="-122"/>
              </a:rPr>
              <a:t>运行周期中的课程会显示在</a:t>
            </a:r>
            <a:r>
              <a:rPr lang="zh-CN" sz="2000" b="1">
                <a:solidFill>
                  <a:srgbClr val="FF0000"/>
                </a:solidFill>
                <a:ea typeface="微软雅黑" panose="020B0503020204020204" pitchFamily="34" charset="-122"/>
              </a:rPr>
              <a:t>共享课</a:t>
            </a:r>
            <a:r>
              <a:rPr lang="zh-CN" sz="2000" b="0">
                <a:ea typeface="微软雅黑" panose="020B0503020204020204" pitchFamily="34" charset="-122"/>
              </a:rPr>
              <a:t>中的</a:t>
            </a:r>
            <a:r>
              <a:rPr lang="zh-CN" sz="2000" b="0">
                <a:solidFill>
                  <a:srgbClr val="FF0000"/>
                </a:solidFill>
                <a:ea typeface="微软雅黑" panose="020B0503020204020204" pitchFamily="34" charset="-122"/>
              </a:rPr>
              <a:t>【</a:t>
            </a:r>
            <a:r>
              <a:rPr lang="zh-CN" sz="2000" b="1">
                <a:solidFill>
                  <a:srgbClr val="FF0000"/>
                </a:solidFill>
                <a:ea typeface="微软雅黑" panose="020B0503020204020204" pitchFamily="34" charset="-122"/>
              </a:rPr>
              <a:t>进行中</a:t>
            </a:r>
            <a:r>
              <a:rPr lang="zh-CN" sz="2000" b="0">
                <a:solidFill>
                  <a:srgbClr val="FF0000"/>
                </a:solidFill>
                <a:ea typeface="微软雅黑" panose="020B0503020204020204" pitchFamily="34" charset="-122"/>
              </a:rPr>
              <a:t>】</a:t>
            </a:r>
            <a:r>
              <a:rPr lang="zh-CN" sz="2000" b="0">
                <a:ea typeface="微软雅黑" panose="020B0503020204020204" pitchFamily="34" charset="-122"/>
              </a:rPr>
              <a:t>，课程包含</a:t>
            </a:r>
            <a:r>
              <a:rPr lang="zh-CN" sz="2000" b="1">
                <a:ea typeface="微软雅黑" panose="020B0503020204020204" pitchFamily="34" charset="-122"/>
              </a:rPr>
              <a:t>学习</a:t>
            </a:r>
            <a:r>
              <a:rPr lang="zh-CN" sz="2000" b="1">
                <a:ea typeface="微软雅黑" panose="020B0503020204020204" pitchFamily="34" charset="-122"/>
              </a:rPr>
              <a:t>进度</a:t>
            </a:r>
            <a:r>
              <a:rPr lang="zh-CN" sz="2000" b="0">
                <a:ea typeface="微软雅黑" panose="020B0503020204020204" pitchFamily="34" charset="-122"/>
              </a:rPr>
              <a:t>。点击课程名称即可进入课程学习页面观看课程视频。</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Picture 59" descr="New Macbook Silver.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2960" y="1021715"/>
            <a:ext cx="10469880" cy="5589905"/>
          </a:xfrm>
          <a:prstGeom prst="rect">
            <a:avLst/>
          </a:prstGeom>
        </p:spPr>
      </p:pic>
      <p:sp>
        <p:nvSpPr>
          <p:cNvPr id="100" name="文本框 99"/>
          <p:cNvSpPr txBox="1"/>
          <p:nvPr/>
        </p:nvSpPr>
        <p:spPr>
          <a:xfrm>
            <a:off x="9017635" y="963930"/>
            <a:ext cx="3011170" cy="5107940"/>
          </a:xfrm>
          <a:prstGeom prst="rect">
            <a:avLst/>
          </a:prstGeom>
          <a:noFill/>
          <a:ln w="9525">
            <a:noFill/>
          </a:ln>
        </p:spPr>
        <p:txBody>
          <a:bodyPr wrap="square">
            <a:spAutoFit/>
          </a:bodyPr>
          <a:p>
            <a:pPr indent="0"/>
            <a:r>
              <a:rPr lang="zh-CN" b="0">
                <a:ea typeface="微软雅黑" panose="020B0503020204020204" pitchFamily="34" charset="-122"/>
              </a:rPr>
              <a:t>点击课程名称，进入视频学习页面。每个章节的课程视频可重复观看，学透知识点。</a:t>
            </a:r>
            <a:endParaRPr lang="zh-CN" b="0">
              <a:ea typeface="微软雅黑" panose="020B0503020204020204" pitchFamily="34" charset="-122"/>
            </a:endParaRPr>
          </a:p>
          <a:p>
            <a:pPr indent="0"/>
            <a:r>
              <a:rPr lang="zh-CN" b="0">
                <a:ea typeface="微软雅黑" panose="020B0503020204020204" pitchFamily="34" charset="-122"/>
              </a:rPr>
              <a:t>智慧树视频学习进度是根据学生的</a:t>
            </a:r>
            <a:r>
              <a:rPr lang="zh-CN" b="1">
                <a:ea typeface="微软雅黑" panose="020B0503020204020204" pitchFamily="34" charset="-122"/>
              </a:rPr>
              <a:t>累计观看时间</a:t>
            </a:r>
            <a:r>
              <a:rPr lang="zh-CN" b="0">
                <a:ea typeface="微软雅黑" panose="020B0503020204020204" pitchFamily="34" charset="-122"/>
              </a:rPr>
              <a:t>来计算的，拖拽播放进度条是无法累计观看时间的，请认真观看视频。</a:t>
            </a:r>
            <a:endParaRPr lang="zh-CN" b="0">
              <a:ea typeface="微软雅黑" panose="020B0503020204020204" pitchFamily="34" charset="-122"/>
            </a:endParaRPr>
          </a:p>
          <a:p>
            <a:pPr indent="0"/>
            <a:endParaRPr lang="zh-CN" b="0">
              <a:ea typeface="微软雅黑" panose="020B0503020204020204" pitchFamily="34" charset="-122"/>
            </a:endParaRPr>
          </a:p>
          <a:p>
            <a:pPr indent="0"/>
            <a:r>
              <a:rPr lang="zh-CN" altLang="en-US"/>
              <a:t>当前视频观看完毕后，请手动切换至下一个小节进行播放，已完成的小节前方会出现打勾的标志，此时您可以获得该节视频的学习进度。若显示为，则说明该节视频还未完整观看完毕，请继续观看</a:t>
            </a:r>
            <a:r>
              <a:rPr lang="zh-CN" altLang="en-US" sz="2000"/>
              <a:t>。</a:t>
            </a:r>
            <a:endParaRPr lang="zh-CN" altLang="en-US" sz="2000"/>
          </a:p>
        </p:txBody>
      </p:sp>
      <p:sp>
        <p:nvSpPr>
          <p:cNvPr id="4" name="文本框 3"/>
          <p:cNvSpPr txBox="1"/>
          <p:nvPr/>
        </p:nvSpPr>
        <p:spPr>
          <a:xfrm>
            <a:off x="4893945" y="267335"/>
            <a:ext cx="995680" cy="583565"/>
          </a:xfrm>
          <a:prstGeom prst="rect">
            <a:avLst/>
          </a:prstGeom>
          <a:noFill/>
        </p:spPr>
        <p:txBody>
          <a:bodyPr wrap="none" rtlCol="0">
            <a:spAutoFit/>
          </a:bodyPr>
          <a:p>
            <a:r>
              <a:rPr lang="zh-CN" altLang="en-US" sz="3200" b="1">
                <a:solidFill>
                  <a:srgbClr val="FF0000"/>
                </a:solidFill>
              </a:rPr>
              <a:t>教程</a:t>
            </a:r>
            <a:endParaRPr lang="zh-CN" altLang="en-US" sz="3200" b="1">
              <a:solidFill>
                <a:srgbClr val="FF0000"/>
              </a:solidFill>
            </a:endParaRPr>
          </a:p>
        </p:txBody>
      </p:sp>
      <p:pic>
        <p:nvPicPr>
          <p:cNvPr id="6" name="图片 5"/>
          <p:cNvPicPr>
            <a:picLocks noChangeAspect="1"/>
          </p:cNvPicPr>
          <p:nvPr/>
        </p:nvPicPr>
        <p:blipFill>
          <a:blip r:embed="rId2"/>
          <a:stretch>
            <a:fillRect/>
          </a:stretch>
        </p:blipFill>
        <p:spPr>
          <a:xfrm>
            <a:off x="154305" y="1423670"/>
            <a:ext cx="8383270" cy="4786630"/>
          </a:xfrm>
          <a:prstGeom prst="rect">
            <a:avLst/>
          </a:prstGeom>
          <a:ln w="41275">
            <a:solidFill>
              <a:schemeClr val="accent2"/>
            </a:solid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59" descr="New Macbook Silver.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3890" y="210185"/>
            <a:ext cx="10260965" cy="6627495"/>
          </a:xfrm>
          <a:prstGeom prst="rect">
            <a:avLst/>
          </a:prstGeom>
        </p:spPr>
      </p:pic>
      <p:pic>
        <p:nvPicPr>
          <p:cNvPr id="3" name="图片 2"/>
          <p:cNvPicPr>
            <a:picLocks noChangeAspect="1"/>
          </p:cNvPicPr>
          <p:nvPr/>
        </p:nvPicPr>
        <p:blipFill>
          <a:blip r:embed="rId2"/>
          <a:stretch>
            <a:fillRect/>
          </a:stretch>
        </p:blipFill>
        <p:spPr>
          <a:xfrm>
            <a:off x="182880" y="527685"/>
            <a:ext cx="2544445" cy="5621655"/>
          </a:xfrm>
          <a:prstGeom prst="rect">
            <a:avLst/>
          </a:prstGeom>
          <a:ln w="38100" cmpd="sng">
            <a:solidFill>
              <a:schemeClr val="accent2"/>
            </a:solidFill>
            <a:prstDash val="solid"/>
          </a:ln>
        </p:spPr>
      </p:pic>
      <p:pic>
        <p:nvPicPr>
          <p:cNvPr id="5" name="图片 4"/>
          <p:cNvPicPr>
            <a:picLocks noChangeAspect="1"/>
          </p:cNvPicPr>
          <p:nvPr/>
        </p:nvPicPr>
        <p:blipFill>
          <a:blip r:embed="rId3"/>
          <a:stretch>
            <a:fillRect/>
          </a:stretch>
        </p:blipFill>
        <p:spPr>
          <a:xfrm>
            <a:off x="2830830" y="527685"/>
            <a:ext cx="5748020" cy="5621655"/>
          </a:xfrm>
          <a:prstGeom prst="rect">
            <a:avLst/>
          </a:prstGeom>
          <a:ln w="38100" cmpd="sng">
            <a:solidFill>
              <a:schemeClr val="accent2"/>
            </a:solidFill>
            <a:prstDash val="solid"/>
          </a:ln>
        </p:spPr>
      </p:pic>
      <p:sp>
        <p:nvSpPr>
          <p:cNvPr id="100" name="文本框 99"/>
          <p:cNvSpPr txBox="1"/>
          <p:nvPr/>
        </p:nvSpPr>
        <p:spPr>
          <a:xfrm>
            <a:off x="8895715" y="674370"/>
            <a:ext cx="3255010" cy="5692775"/>
          </a:xfrm>
          <a:prstGeom prst="rect">
            <a:avLst/>
          </a:prstGeom>
          <a:noFill/>
          <a:ln w="9525">
            <a:noFill/>
          </a:ln>
        </p:spPr>
        <p:txBody>
          <a:bodyPr wrap="square">
            <a:spAutoFit/>
          </a:bodyPr>
          <a:p>
            <a:pPr indent="0"/>
            <a:r>
              <a:rPr lang="zh-CN" sz="1400" b="0">
                <a:ea typeface="微软雅黑" panose="020B0503020204020204" pitchFamily="34" charset="-122"/>
              </a:rPr>
              <a:t>有两种方式进入</a:t>
            </a:r>
            <a:r>
              <a:rPr lang="zh-CN" sz="1400" b="1">
                <a:ea typeface="微软雅黑" panose="020B0503020204020204" pitchFamily="34" charset="-122"/>
              </a:rPr>
              <a:t>章测试</a:t>
            </a:r>
            <a:r>
              <a:rPr lang="zh-CN" sz="1400" b="0">
                <a:ea typeface="微软雅黑" panose="020B0503020204020204" pitchFamily="34" charset="-122"/>
              </a:rPr>
              <a:t>，第一种为点击视频观看页面相应章节下方的</a:t>
            </a:r>
            <a:r>
              <a:rPr lang="zh-CN" sz="1400" b="1">
                <a:solidFill>
                  <a:srgbClr val="FF0000"/>
                </a:solidFill>
                <a:ea typeface="等线" panose="02010600030101010101" charset="-122"/>
              </a:rPr>
              <a:t>【章测试】</a:t>
            </a:r>
            <a:r>
              <a:rPr lang="zh-CN" sz="1400" b="0">
                <a:ea typeface="微软雅黑" panose="020B0503020204020204" pitchFamily="34" charset="-122"/>
              </a:rPr>
              <a:t>图标，另一种方式为点击右上角的</a:t>
            </a:r>
            <a:r>
              <a:rPr lang="zh-CN" sz="1400" b="1">
                <a:solidFill>
                  <a:srgbClr val="FF0000"/>
                </a:solidFill>
                <a:ea typeface="微软雅黑" panose="020B0503020204020204" pitchFamily="34" charset="-122"/>
              </a:rPr>
              <a:t>【作业考试】</a:t>
            </a:r>
            <a:r>
              <a:rPr lang="zh-CN" sz="1400" b="0">
                <a:ea typeface="微软雅黑" panose="020B0503020204020204" pitchFamily="34" charset="-122"/>
              </a:rPr>
              <a:t>图标，进入作业考试</a:t>
            </a:r>
            <a:r>
              <a:rPr lang="zh-CN" sz="1400" b="1">
                <a:solidFill>
                  <a:srgbClr val="FF0000"/>
                </a:solidFill>
                <a:ea typeface="微软雅黑" panose="020B0503020204020204" pitchFamily="34" charset="-122"/>
              </a:rPr>
              <a:t>未上交</a:t>
            </a:r>
            <a:r>
              <a:rPr lang="zh-CN" sz="1400" b="0">
                <a:ea typeface="微软雅黑" panose="020B0503020204020204" pitchFamily="34" charset="-122"/>
              </a:rPr>
              <a:t>列表。</a:t>
            </a:r>
            <a:endParaRPr lang="zh-CN" sz="1400" b="0">
              <a:ea typeface="微软雅黑" panose="020B0503020204020204" pitchFamily="34" charset="-122"/>
            </a:endParaRPr>
          </a:p>
          <a:p>
            <a:pPr algn="ctr"/>
            <a:endParaRPr lang="en-US" altLang="zh-CN" sz="1400" dirty="0" smtClean="0"/>
          </a:p>
          <a:p>
            <a:pPr indent="0"/>
            <a:r>
              <a:rPr lang="zh-CN" altLang="en-US" sz="1400" dirty="0" smtClean="0">
                <a:sym typeface="+mn-ea"/>
              </a:rPr>
              <a:t>点开</a:t>
            </a:r>
            <a:r>
              <a:rPr lang="en-US" altLang="zh-CN" sz="1400" dirty="0" smtClean="0">
                <a:solidFill>
                  <a:srgbClr val="FF0000"/>
                </a:solidFill>
                <a:sym typeface="+mn-ea"/>
              </a:rPr>
              <a:t>【</a:t>
            </a:r>
            <a:r>
              <a:rPr lang="zh-CN" altLang="en-US" sz="1400" dirty="0" smtClean="0">
                <a:solidFill>
                  <a:srgbClr val="FF0000"/>
                </a:solidFill>
                <a:sym typeface="+mn-ea"/>
              </a:rPr>
              <a:t>作业考试</a:t>
            </a:r>
            <a:r>
              <a:rPr lang="en-US" altLang="zh-CN" sz="1400" dirty="0" smtClean="0">
                <a:solidFill>
                  <a:srgbClr val="FF0000"/>
                </a:solidFill>
                <a:sym typeface="+mn-ea"/>
              </a:rPr>
              <a:t>】</a:t>
            </a:r>
            <a:r>
              <a:rPr lang="zh-CN" altLang="en-US" sz="1400" dirty="0" smtClean="0">
                <a:sym typeface="+mn-ea"/>
              </a:rPr>
              <a:t>，能看到所有的章节测试和期末考试，章节测试和期末考试都有提交的截止时间，规定时间内完成即可。</a:t>
            </a:r>
            <a:endParaRPr lang="zh-CN" altLang="en-US" sz="1400" dirty="0" smtClean="0">
              <a:sym typeface="+mn-ea"/>
            </a:endParaRPr>
          </a:p>
          <a:p>
            <a:pPr indent="0"/>
            <a:endParaRPr lang="zh-CN" altLang="en-US" sz="1400" dirty="0" smtClean="0"/>
          </a:p>
          <a:p>
            <a:pPr indent="0"/>
            <a:r>
              <a:rPr lang="zh-CN" altLang="en-US" sz="1400" dirty="0" smtClean="0">
                <a:sym typeface="+mn-ea"/>
              </a:rPr>
              <a:t>每个章节测试最多可申请</a:t>
            </a:r>
            <a:r>
              <a:rPr lang="en-US" altLang="zh-CN" sz="1400" dirty="0">
                <a:solidFill>
                  <a:srgbClr val="FF0000"/>
                </a:solidFill>
                <a:sym typeface="+mn-ea"/>
              </a:rPr>
              <a:t>3</a:t>
            </a:r>
            <a:r>
              <a:rPr lang="zh-CN" altLang="en-US" sz="1400" dirty="0">
                <a:solidFill>
                  <a:srgbClr val="FF0000"/>
                </a:solidFill>
                <a:sym typeface="+mn-ea"/>
              </a:rPr>
              <a:t>次</a:t>
            </a:r>
            <a:r>
              <a:rPr lang="zh-CN" altLang="en-US" sz="1400" dirty="0" smtClean="0">
                <a:sym typeface="+mn-ea"/>
              </a:rPr>
              <a:t>重做，以</a:t>
            </a:r>
            <a:r>
              <a:rPr lang="zh-CN" altLang="en-US" sz="1400" dirty="0" smtClean="0">
                <a:solidFill>
                  <a:srgbClr val="FF0000"/>
                </a:solidFill>
                <a:sym typeface="+mn-ea"/>
              </a:rPr>
              <a:t>最后一次</a:t>
            </a:r>
            <a:r>
              <a:rPr lang="zh-CN" altLang="en-US" sz="1400" dirty="0" smtClean="0">
                <a:sym typeface="+mn-ea"/>
              </a:rPr>
              <a:t>答题成绩为准。</a:t>
            </a:r>
            <a:endParaRPr lang="en-US" altLang="zh-CN" sz="1400" dirty="0" smtClean="0"/>
          </a:p>
          <a:p>
            <a:pPr indent="0"/>
            <a:endParaRPr lang="en-US" altLang="zh-CN" sz="1400" dirty="0" smtClean="0"/>
          </a:p>
          <a:p>
            <a:pPr indent="0"/>
            <a:r>
              <a:rPr lang="zh-CN" altLang="zh-CN" sz="1400" dirty="0" smtClean="0">
                <a:solidFill>
                  <a:srgbClr val="FF6600"/>
                </a:solidFill>
                <a:sym typeface="+mn-ea"/>
              </a:rPr>
              <a:t>注</a:t>
            </a:r>
            <a:r>
              <a:rPr lang="zh-CN" altLang="zh-CN" sz="1400" dirty="0">
                <a:solidFill>
                  <a:srgbClr val="FF6600"/>
                </a:solidFill>
                <a:sym typeface="+mn-ea"/>
              </a:rPr>
              <a:t>：超过课程学习时间，章测试将无法提交，请注意章测试的</a:t>
            </a:r>
            <a:r>
              <a:rPr lang="zh-CN" altLang="zh-CN" sz="1400" b="1" dirty="0">
                <a:solidFill>
                  <a:srgbClr val="FF6600"/>
                </a:solidFill>
                <a:sym typeface="+mn-ea"/>
              </a:rPr>
              <a:t>截止时间</a:t>
            </a:r>
            <a:r>
              <a:rPr lang="zh-CN" altLang="zh-CN" sz="1400" dirty="0">
                <a:solidFill>
                  <a:srgbClr val="FF6600"/>
                </a:solidFill>
                <a:sym typeface="+mn-ea"/>
              </a:rPr>
              <a:t>。</a:t>
            </a:r>
            <a:endParaRPr lang="zh-CN" altLang="zh-CN" sz="1400" dirty="0">
              <a:solidFill>
                <a:srgbClr val="FF6600"/>
              </a:solidFill>
            </a:endParaRPr>
          </a:p>
          <a:p>
            <a:pPr indent="0"/>
            <a:r>
              <a:rPr lang="zh-CN" altLang="zh-CN" sz="1400" b="1" dirty="0">
                <a:solidFill>
                  <a:srgbClr val="FF6600"/>
                </a:solidFill>
                <a:sym typeface="+mn-ea"/>
              </a:rPr>
              <a:t>考试</a:t>
            </a:r>
            <a:r>
              <a:rPr lang="zh-CN" altLang="zh-CN" sz="1400" dirty="0">
                <a:solidFill>
                  <a:srgbClr val="FF6600"/>
                </a:solidFill>
                <a:sym typeface="+mn-ea"/>
              </a:rPr>
              <a:t>有相应的开放及截止时间，考试开放之时，也就是学习结束之时，即除了考试，其他任何学习相关的内容均不再计分。</a:t>
            </a:r>
            <a:endParaRPr lang="zh-CN" altLang="zh-CN" sz="1400" dirty="0">
              <a:solidFill>
                <a:srgbClr val="FF6600"/>
              </a:solidFill>
            </a:endParaRPr>
          </a:p>
          <a:p>
            <a:pPr indent="0"/>
            <a:r>
              <a:rPr lang="zh-CN" altLang="zh-CN" sz="1400" dirty="0">
                <a:solidFill>
                  <a:srgbClr val="FF6600"/>
                </a:solidFill>
                <a:sym typeface="+mn-ea"/>
              </a:rPr>
              <a:t>考试都是有时间限制的，不要抱着“看一看”的心理去打开考试，试卷打开后，即使关闭</a:t>
            </a:r>
            <a:r>
              <a:rPr lang="en-US" altLang="zh-CN" sz="1400" dirty="0">
                <a:solidFill>
                  <a:srgbClr val="FF6600"/>
                </a:solidFill>
                <a:sym typeface="+mn-ea"/>
              </a:rPr>
              <a:t>APP</a:t>
            </a:r>
            <a:r>
              <a:rPr lang="zh-CN" altLang="zh-CN" sz="1400" dirty="0">
                <a:solidFill>
                  <a:srgbClr val="FF6600"/>
                </a:solidFill>
                <a:sym typeface="+mn-ea"/>
              </a:rPr>
              <a:t>，时间仍会继续计时，一旦考试时限到了，试卷将会被系统自动提交。</a:t>
            </a:r>
            <a:endParaRPr lang="zh-CN" altLang="zh-CN" sz="1400" dirty="0">
              <a:solidFill>
                <a:srgbClr val="FF6600"/>
              </a:solidFill>
            </a:endParaRPr>
          </a:p>
          <a:p>
            <a:pPr indent="0"/>
            <a:endParaRPr lang="zh-CN" altLang="en-US" sz="1400"/>
          </a:p>
        </p:txBody>
      </p:sp>
      <p:sp>
        <p:nvSpPr>
          <p:cNvPr id="7" name="文本框 6"/>
          <p:cNvSpPr txBox="1"/>
          <p:nvPr/>
        </p:nvSpPr>
        <p:spPr>
          <a:xfrm>
            <a:off x="9671685" y="159385"/>
            <a:ext cx="1402080" cy="460375"/>
          </a:xfrm>
          <a:prstGeom prst="rect">
            <a:avLst/>
          </a:prstGeom>
          <a:noFill/>
        </p:spPr>
        <p:txBody>
          <a:bodyPr wrap="none" rtlCol="0" anchor="t">
            <a:spAutoFit/>
          </a:bodyPr>
          <a:p>
            <a:pPr algn="ctr"/>
            <a:r>
              <a:rPr lang="zh-CN" altLang="en-US" sz="2400" b="1" dirty="0" smtClean="0">
                <a:solidFill>
                  <a:srgbClr val="FF0000"/>
                </a:solidFill>
                <a:sym typeface="+mn-ea"/>
              </a:rPr>
              <a:t>作业考试</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1" cstate="print"/>
          <a:srcRect t="809" b="529"/>
          <a:stretch>
            <a:fillRect/>
          </a:stretch>
        </p:blipFill>
        <p:spPr>
          <a:xfrm>
            <a:off x="505460" y="1505585"/>
            <a:ext cx="3352165" cy="4030345"/>
          </a:xfrm>
          <a:custGeom>
            <a:avLst/>
            <a:gdLst>
              <a:gd name="connsiteX0" fmla="*/ 0 w 3865250"/>
              <a:gd name="connsiteY0" fmla="*/ 0 h 3865250"/>
              <a:gd name="connsiteX1" fmla="*/ 3865250 w 3865250"/>
              <a:gd name="connsiteY1" fmla="*/ 0 h 3865250"/>
              <a:gd name="connsiteX2" fmla="*/ 3865250 w 3865250"/>
              <a:gd name="connsiteY2" fmla="*/ 3865250 h 3865250"/>
              <a:gd name="connsiteX3" fmla="*/ 0 w 3865250"/>
              <a:gd name="connsiteY3" fmla="*/ 3865250 h 3865250"/>
            </a:gdLst>
            <a:ahLst/>
            <a:cxnLst>
              <a:cxn ang="0">
                <a:pos x="connsiteX0" y="connsiteY0"/>
              </a:cxn>
              <a:cxn ang="0">
                <a:pos x="connsiteX1" y="connsiteY1"/>
              </a:cxn>
              <a:cxn ang="0">
                <a:pos x="connsiteX2" y="connsiteY2"/>
              </a:cxn>
              <a:cxn ang="0">
                <a:pos x="connsiteX3" y="connsiteY3"/>
              </a:cxn>
            </a:cxnLst>
            <a:rect l="l" t="t" r="r" b="b"/>
            <a:pathLst>
              <a:path w="3865250" h="3865250">
                <a:moveTo>
                  <a:pt x="0" y="0"/>
                </a:moveTo>
                <a:lnTo>
                  <a:pt x="3865250" y="0"/>
                </a:lnTo>
                <a:lnTo>
                  <a:pt x="3865250" y="3865250"/>
                </a:lnTo>
                <a:lnTo>
                  <a:pt x="0" y="3865250"/>
                </a:lnTo>
                <a:close/>
              </a:path>
            </a:pathLst>
          </a:custGeom>
          <a:effectLst/>
        </p:spPr>
      </p:pic>
      <p:sp>
        <p:nvSpPr>
          <p:cNvPr id="17" name="矩形 16"/>
          <p:cNvSpPr/>
          <p:nvPr/>
        </p:nvSpPr>
        <p:spPr>
          <a:xfrm>
            <a:off x="4591685" y="1848485"/>
            <a:ext cx="7295515" cy="1076325"/>
          </a:xfrm>
          <a:prstGeom prst="rect">
            <a:avLst/>
          </a:prstGeom>
        </p:spPr>
        <p:txBody>
          <a:bodyPr wrap="square">
            <a:spAutoFit/>
          </a:bodyPr>
          <a:lstStyle/>
          <a:p>
            <a:r>
              <a:rPr lang="en-US" altLang="zh-CN" sz="4000" b="1" dirty="0">
                <a:solidFill>
                  <a:prstClr val="black"/>
                </a:solidFill>
                <a:latin typeface="微软雅黑 Light" panose="020B0502040204020203" pitchFamily="34" charset="-122"/>
                <a:ea typeface="微软雅黑 Light" panose="020B0502040204020203" pitchFamily="34" charset="-122"/>
              </a:rPr>
              <a:t>App</a:t>
            </a:r>
            <a:r>
              <a:rPr lang="zh-CN" altLang="en-US" sz="4000" b="1" dirty="0">
                <a:solidFill>
                  <a:prstClr val="black"/>
                </a:solidFill>
                <a:latin typeface="微软雅黑 Light" panose="020B0502040204020203" pitchFamily="34" charset="-122"/>
                <a:ea typeface="微软雅黑 Light" panose="020B0502040204020203" pitchFamily="34" charset="-122"/>
              </a:rPr>
              <a:t>端</a:t>
            </a:r>
            <a:r>
              <a:rPr lang="zh-CN" altLang="en-US" sz="2400" dirty="0">
                <a:solidFill>
                  <a:prstClr val="black"/>
                </a:solidFill>
                <a:latin typeface="微软雅黑 Light" panose="020B0502040204020203" pitchFamily="34" charset="-122"/>
                <a:ea typeface="微软雅黑 Light" panose="020B0502040204020203" pitchFamily="34" charset="-122"/>
              </a:rPr>
              <a:t>：扫码下载</a:t>
            </a:r>
            <a:r>
              <a:rPr lang="en-US" altLang="zh-CN" sz="2400" dirty="0">
                <a:solidFill>
                  <a:prstClr val="black"/>
                </a:solidFill>
                <a:latin typeface="微软雅黑 Light" panose="020B0502040204020203" pitchFamily="34" charset="-122"/>
                <a:ea typeface="微软雅黑 Light" panose="020B0502040204020203" pitchFamily="34" charset="-122"/>
              </a:rPr>
              <a:t>“</a:t>
            </a:r>
            <a:r>
              <a:rPr lang="zh-CN" altLang="en-US" sz="2400" dirty="0">
                <a:solidFill>
                  <a:prstClr val="black"/>
                </a:solidFill>
                <a:latin typeface="微软雅黑 Light" panose="020B0502040204020203" pitchFamily="34" charset="-122"/>
                <a:ea typeface="微软雅黑 Light" panose="020B0502040204020203" pitchFamily="34" charset="-122"/>
              </a:rPr>
              <a:t>知到</a:t>
            </a:r>
            <a:r>
              <a:rPr lang="en-US" altLang="zh-CN" sz="2400" dirty="0">
                <a:solidFill>
                  <a:prstClr val="black"/>
                </a:solidFill>
                <a:latin typeface="微软雅黑 Light" panose="020B0502040204020203" pitchFamily="34" charset="-122"/>
                <a:ea typeface="微软雅黑 Light" panose="020B0502040204020203" pitchFamily="34" charset="-122"/>
              </a:rPr>
              <a:t>”app</a:t>
            </a:r>
            <a:r>
              <a:rPr lang="zh-CN" altLang="en-US" sz="2400" dirty="0">
                <a:solidFill>
                  <a:prstClr val="black"/>
                </a:solidFill>
                <a:latin typeface="微软雅黑 Light" panose="020B0502040204020203" pitchFamily="34" charset="-122"/>
                <a:ea typeface="微软雅黑 Light" panose="020B0502040204020203" pitchFamily="34" charset="-122"/>
              </a:rPr>
              <a:t>，或在安卓应用宝、</a:t>
            </a:r>
            <a:endParaRPr lang="zh-CN" altLang="en-US" sz="2400" dirty="0">
              <a:solidFill>
                <a:prstClr val="black"/>
              </a:solidFill>
              <a:latin typeface="微软雅黑 Light" panose="020B0502040204020203" pitchFamily="34" charset="-122"/>
              <a:ea typeface="微软雅黑 Light" panose="020B0502040204020203" pitchFamily="34" charset="-122"/>
            </a:endParaRPr>
          </a:p>
          <a:p>
            <a:r>
              <a:rPr lang="zh-CN" altLang="en-US" sz="2400" dirty="0">
                <a:solidFill>
                  <a:prstClr val="black"/>
                </a:solidFill>
                <a:latin typeface="微软雅黑 Light" panose="020B0502040204020203" pitchFamily="34" charset="-122"/>
                <a:ea typeface="微软雅黑 Light" panose="020B0502040204020203" pitchFamily="34" charset="-122"/>
              </a:rPr>
              <a:t>                    苹果</a:t>
            </a:r>
            <a:r>
              <a:rPr lang="en-US" altLang="zh-CN" sz="2400" dirty="0">
                <a:solidFill>
                  <a:prstClr val="black"/>
                </a:solidFill>
                <a:latin typeface="微软雅黑 Light" panose="020B0502040204020203" pitchFamily="34" charset="-122"/>
                <a:ea typeface="微软雅黑 Light" panose="020B0502040204020203" pitchFamily="34" charset="-122"/>
              </a:rPr>
              <a:t>App store</a:t>
            </a:r>
            <a:r>
              <a:rPr lang="zh-CN" altLang="en-US" sz="2400" dirty="0">
                <a:solidFill>
                  <a:prstClr val="black"/>
                </a:solidFill>
                <a:latin typeface="微软雅黑 Light" panose="020B0502040204020203" pitchFamily="34" charset="-122"/>
                <a:ea typeface="微软雅黑 Light" panose="020B0502040204020203" pitchFamily="34" charset="-122"/>
              </a:rPr>
              <a:t>搜索  </a:t>
            </a:r>
            <a:r>
              <a:rPr lang="en-US" altLang="zh-CN" sz="2400" dirty="0">
                <a:solidFill>
                  <a:prstClr val="black"/>
                </a:solidFill>
                <a:latin typeface="微软雅黑 Light" panose="020B0502040204020203" pitchFamily="34" charset="-122"/>
                <a:ea typeface="微软雅黑 Light" panose="020B0502040204020203" pitchFamily="34" charset="-122"/>
              </a:rPr>
              <a:t>“</a:t>
            </a:r>
            <a:r>
              <a:rPr lang="zh-CN" altLang="en-US" sz="2400" dirty="0">
                <a:solidFill>
                  <a:prstClr val="black"/>
                </a:solidFill>
                <a:latin typeface="微软雅黑 Light" panose="020B0502040204020203" pitchFamily="34" charset="-122"/>
                <a:ea typeface="微软雅黑 Light" panose="020B0502040204020203" pitchFamily="34" charset="-122"/>
              </a:rPr>
              <a:t>知到</a:t>
            </a:r>
            <a:r>
              <a:rPr lang="en-US" altLang="zh-CN" sz="2400" dirty="0">
                <a:solidFill>
                  <a:prstClr val="black"/>
                </a:solidFill>
                <a:latin typeface="微软雅黑 Light" panose="020B0502040204020203" pitchFamily="34" charset="-122"/>
                <a:ea typeface="微软雅黑 Light" panose="020B0502040204020203" pitchFamily="34" charset="-122"/>
              </a:rPr>
              <a:t>” </a:t>
            </a:r>
            <a:r>
              <a:rPr lang="zh-CN" altLang="en-US" sz="2400" dirty="0">
                <a:solidFill>
                  <a:prstClr val="black"/>
                </a:solidFill>
                <a:latin typeface="微软雅黑 Light" panose="020B0502040204020203" pitchFamily="34" charset="-122"/>
                <a:ea typeface="微软雅黑 Light" panose="020B0502040204020203" pitchFamily="34" charset="-122"/>
              </a:rPr>
              <a:t>安装</a:t>
            </a:r>
            <a:r>
              <a:rPr lang="en-US" altLang="zh-CN" sz="2400" dirty="0">
                <a:solidFill>
                  <a:prstClr val="black"/>
                </a:solidFill>
                <a:latin typeface="微软雅黑 Light" panose="020B0502040204020203" pitchFamily="34" charset="-122"/>
                <a:ea typeface="微软雅黑 Light" panose="020B0502040204020203" pitchFamily="34" charset="-122"/>
              </a:rPr>
              <a:t>app</a:t>
            </a:r>
            <a:r>
              <a:rPr lang="zh-CN" altLang="en-US" sz="2400" dirty="0">
                <a:solidFill>
                  <a:prstClr val="black"/>
                </a:solidFill>
                <a:latin typeface="微软雅黑 Light" panose="020B0502040204020203" pitchFamily="34" charset="-122"/>
                <a:ea typeface="微软雅黑 Light" panose="020B0502040204020203" pitchFamily="34" charset="-122"/>
              </a:rPr>
              <a:t> </a:t>
            </a:r>
            <a:endParaRPr lang="zh-CN" altLang="en-US" sz="2400" dirty="0">
              <a:solidFill>
                <a:prstClr val="black"/>
              </a:solidFill>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4816475" y="640715"/>
            <a:ext cx="4649470" cy="768350"/>
          </a:xfrm>
          <a:prstGeom prst="rect">
            <a:avLst/>
          </a:prstGeom>
          <a:noFill/>
        </p:spPr>
        <p:txBody>
          <a:bodyPr wrap="square" rtlCol="0">
            <a:spAutoFit/>
            <a:scene3d>
              <a:camera prst="orthographicFront"/>
              <a:lightRig rig="threePt" dir="t"/>
            </a:scene3d>
          </a:bodyPr>
          <a:lstStyle/>
          <a:p>
            <a:r>
              <a:rPr lang="en-US" altLang="zh-CN" sz="4400"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1.1</a:t>
            </a:r>
            <a:r>
              <a:rPr lang="zh-CN" altLang="en-US" sz="4400"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两种登录方式</a:t>
            </a:r>
            <a:r>
              <a:rPr lang="zh-CN" altLang="en-US" sz="4400" dirty="0">
                <a:solidFill>
                  <a:schemeClr val="accent1"/>
                </a:solidFill>
                <a:effectLst>
                  <a:outerShdw blurRad="38100" dist="25400" dir="5400000" algn="ctr" rotWithShape="0">
                    <a:srgbClr val="6E747A">
                      <a:alpha val="43000"/>
                    </a:srgbClr>
                  </a:outerShdw>
                </a:effectLst>
                <a:latin typeface="方正清刻本悦宋简体" panose="02000000000000000000" pitchFamily="2" charset="-122"/>
                <a:ea typeface="方正清刻本悦宋简体" panose="02000000000000000000" pitchFamily="2" charset="-122"/>
              </a:rPr>
              <a:t>：</a:t>
            </a:r>
            <a:endParaRPr lang="zh-CN" altLang="en-US" sz="4400" dirty="0">
              <a:solidFill>
                <a:schemeClr val="accent1"/>
              </a:solidFill>
              <a:effectLst>
                <a:outerShdw blurRad="38100" dist="25400" dir="5400000" algn="ctr" rotWithShape="0">
                  <a:srgbClr val="6E747A">
                    <a:alpha val="43000"/>
                  </a:srgbClr>
                </a:outerShdw>
              </a:effectLst>
              <a:latin typeface="方正清刻本悦宋简体" panose="02000000000000000000" pitchFamily="2" charset="-122"/>
              <a:ea typeface="方正清刻本悦宋简体" panose="02000000000000000000" pitchFamily="2" charset="-122"/>
            </a:endParaRPr>
          </a:p>
        </p:txBody>
      </p:sp>
      <p:pic>
        <p:nvPicPr>
          <p:cNvPr id="121" name="图片 1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17300" y="155094"/>
            <a:ext cx="2119294" cy="538082"/>
          </a:xfrm>
          <a:prstGeom prst="rect">
            <a:avLst/>
          </a:prstGeom>
        </p:spPr>
      </p:pic>
      <p:sp>
        <p:nvSpPr>
          <p:cNvPr id="7" name="文本框 6"/>
          <p:cNvSpPr txBox="1"/>
          <p:nvPr/>
        </p:nvSpPr>
        <p:spPr>
          <a:xfrm>
            <a:off x="4591685" y="3488690"/>
            <a:ext cx="7197090" cy="1999615"/>
          </a:xfrm>
          <a:prstGeom prst="rect">
            <a:avLst/>
          </a:prstGeom>
          <a:noFill/>
        </p:spPr>
        <p:txBody>
          <a:bodyPr wrap="square" rtlCol="0">
            <a:spAutoFit/>
          </a:bodyPr>
          <a:lstStyle/>
          <a:p>
            <a:r>
              <a:rPr lang="en-US" altLang="zh-CN" sz="4000" b="1">
                <a:latin typeface="微软雅黑 Light" panose="020B0502040204020203" pitchFamily="34" charset="-122"/>
                <a:ea typeface="微软雅黑 Light" panose="020B0502040204020203" pitchFamily="34" charset="-122"/>
                <a:cs typeface="微软雅黑 Light" panose="020B0502040204020203" pitchFamily="34" charset="-122"/>
              </a:rPr>
              <a:t>web</a:t>
            </a:r>
            <a:r>
              <a:rPr lang="zh-CN" altLang="en-US" sz="4000" b="1">
                <a:latin typeface="微软雅黑 Light" panose="020B0502040204020203" pitchFamily="34" charset="-122"/>
                <a:ea typeface="微软雅黑 Light" panose="020B0502040204020203" pitchFamily="34" charset="-122"/>
                <a:cs typeface="微软雅黑 Light" panose="020B0502040204020203" pitchFamily="34" charset="-122"/>
              </a:rPr>
              <a:t>端</a:t>
            </a:r>
            <a:r>
              <a:rPr lang="zh-CN" altLang="en-US" sz="2400" b="1">
                <a:latin typeface="微软雅黑 Light" panose="020B0502040204020203" pitchFamily="34" charset="-122"/>
                <a:ea typeface="微软雅黑 Light" panose="020B0502040204020203" pitchFamily="34" charset="-122"/>
                <a:cs typeface="微软雅黑 Light" panose="020B0502040204020203" pitchFamily="34" charset="-122"/>
              </a:rPr>
              <a:t>：</a:t>
            </a:r>
            <a:r>
              <a:rPr lang="zh-CN" altLang="en-US" sz="2400">
                <a:latin typeface="微软雅黑 Light" panose="020B0502040204020203" pitchFamily="34" charset="-122"/>
                <a:ea typeface="微软雅黑 Light" panose="020B0502040204020203" pitchFamily="34" charset="-122"/>
                <a:cs typeface="微软雅黑 Light" panose="020B0502040204020203" pitchFamily="34" charset="-122"/>
              </a:rPr>
              <a:t>登录网址</a:t>
            </a:r>
            <a:endParaRPr lang="zh-CN" altLang="en-US" sz="2400">
              <a:latin typeface="微软雅黑 Light" panose="020B0502040204020203" pitchFamily="34" charset="-122"/>
              <a:ea typeface="微软雅黑 Light" panose="020B0502040204020203" pitchFamily="34" charset="-122"/>
              <a:cs typeface="微软雅黑 Light" panose="020B0502040204020203" pitchFamily="34" charset="-122"/>
            </a:endParaRPr>
          </a:p>
          <a:p>
            <a:r>
              <a:rPr lang="en-US" altLang="zh-CN" sz="2400" dirty="0">
                <a:ln w="28575">
                  <a:noFill/>
                </a:ln>
                <a:solidFill>
                  <a:srgbClr val="C00000"/>
                </a:solidFill>
                <a:effectLst>
                  <a:outerShdw blurRad="101600" sx="101000" sy="101000" algn="ctr" rotWithShape="0">
                    <a:prstClr val="black">
                      <a:alpha val="17000"/>
                    </a:prstClr>
                  </a:outerShdw>
                </a:effectLst>
                <a:latin typeface="黑体" panose="02010609060101010101" charset="-122"/>
                <a:ea typeface="黑体" panose="02010609060101010101" charset="-122"/>
                <a:cs typeface="Aharoni" panose="02010600030101010101" pitchFamily="2" charset="-79"/>
                <a:sym typeface="+mn-ea"/>
              </a:rPr>
              <a:t>            </a:t>
            </a:r>
            <a:r>
              <a:rPr lang="en-US" altLang="zh-CN" sz="3600" dirty="0">
                <a:ln w="28575">
                  <a:noFill/>
                </a:ln>
                <a:solidFill>
                  <a:srgbClr val="C00000"/>
                </a:solidFill>
                <a:effectLst>
                  <a:outerShdw blurRad="101600" sx="101000" sy="101000" algn="ctr" rotWithShape="0">
                    <a:prstClr val="black">
                      <a:alpha val="17000"/>
                    </a:prstClr>
                  </a:outerShdw>
                </a:effectLst>
                <a:latin typeface="黑体" panose="02010609060101010101" charset="-122"/>
                <a:ea typeface="黑体" panose="02010609060101010101" charset="-122"/>
                <a:cs typeface="Aharoni" panose="02010600030101010101" pitchFamily="2" charset="-79"/>
                <a:sym typeface="+mn-ea"/>
              </a:rPr>
              <a:t>www.zhihuishu.com</a:t>
            </a:r>
            <a:endParaRPr lang="en-US" altLang="zh-CN" sz="2400" dirty="0">
              <a:ln w="28575">
                <a:noFill/>
              </a:ln>
              <a:solidFill>
                <a:srgbClr val="C00000"/>
              </a:solidFill>
              <a:effectLst>
                <a:outerShdw blurRad="101600" sx="101000" sy="101000" algn="ctr" rotWithShape="0">
                  <a:prstClr val="black">
                    <a:alpha val="17000"/>
                  </a:prstClr>
                </a:outerShdw>
              </a:effectLst>
              <a:latin typeface="黑体" panose="02010609060101010101" charset="-122"/>
              <a:ea typeface="黑体" panose="02010609060101010101" charset="-122"/>
              <a:cs typeface="Aharoni" panose="02010600030101010101" pitchFamily="2" charset="-79"/>
              <a:sym typeface="+mn-ea"/>
            </a:endParaRPr>
          </a:p>
          <a:p>
            <a:r>
              <a:rPr lang="zh-CN" altLang="en-US" sz="2400" noProof="0" dirty="0">
                <a:ln>
                  <a:noFill/>
                </a:ln>
                <a:effectLst/>
                <a:uLnTx/>
                <a:uFillTx/>
                <a:latin typeface="方正清刻本悦宋简体" panose="02000000000000000000" pitchFamily="2" charset="-122"/>
                <a:ea typeface="方正清刻本悦宋简体" panose="02000000000000000000" pitchFamily="2" charset="-122"/>
                <a:sym typeface="+mn-ea"/>
              </a:rPr>
              <a:t>                        建议使用火狐/谷歌浏览器</a:t>
            </a:r>
            <a:endParaRPr kumimoji="0" lang="zh-CN" altLang="en-US" sz="2400" i="0" u="none" strike="noStrike" kern="1200" cap="none" spc="0" normalizeH="0" baseline="0" noProof="0" dirty="0">
              <a:ln>
                <a:noFill/>
              </a:ln>
              <a:effectLst/>
              <a:uLnTx/>
              <a:uFillTx/>
              <a:latin typeface="方正清刻本悦宋简体" panose="02000000000000000000" pitchFamily="2" charset="-122"/>
              <a:ea typeface="方正清刻本悦宋简体" panose="02000000000000000000" pitchFamily="2" charset="-122"/>
            </a:endParaRPr>
          </a:p>
          <a:p>
            <a:endParaRPr lang="zh-CN" altLang="en-US" sz="24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34" name="computer-with-floating-letters-signs_42923"/>
          <p:cNvSpPr>
            <a:spLocks noChangeAspect="1"/>
          </p:cNvSpPr>
          <p:nvPr/>
        </p:nvSpPr>
        <p:spPr bwMode="auto">
          <a:xfrm>
            <a:off x="3982240" y="692880"/>
            <a:ext cx="609685" cy="531614"/>
          </a:xfrm>
          <a:custGeom>
            <a:avLst/>
            <a:gdLst>
              <a:gd name="connsiteX0" fmla="*/ 162199 w 565545"/>
              <a:gd name="connsiteY0" fmla="*/ 428621 h 493127"/>
              <a:gd name="connsiteX1" fmla="*/ 132056 w 565545"/>
              <a:gd name="connsiteY1" fmla="*/ 431488 h 493127"/>
              <a:gd name="connsiteX2" fmla="*/ 196649 w 565545"/>
              <a:gd name="connsiteY2" fmla="*/ 455857 h 493127"/>
              <a:gd name="connsiteX3" fmla="*/ 235405 w 565545"/>
              <a:gd name="connsiteY3" fmla="*/ 451556 h 493127"/>
              <a:gd name="connsiteX4" fmla="*/ 310101 w 565545"/>
              <a:gd name="connsiteY4" fmla="*/ 309494 h 493127"/>
              <a:gd name="connsiteX5" fmla="*/ 317294 w 565545"/>
              <a:gd name="connsiteY5" fmla="*/ 309494 h 493127"/>
              <a:gd name="connsiteX6" fmla="*/ 323049 w 565545"/>
              <a:gd name="connsiteY6" fmla="*/ 312360 h 493127"/>
              <a:gd name="connsiteX7" fmla="*/ 328804 w 565545"/>
              <a:gd name="connsiteY7" fmla="*/ 318092 h 493127"/>
              <a:gd name="connsiteX8" fmla="*/ 333120 w 565545"/>
              <a:gd name="connsiteY8" fmla="*/ 326690 h 493127"/>
              <a:gd name="connsiteX9" fmla="*/ 333120 w 565545"/>
              <a:gd name="connsiteY9" fmla="*/ 333856 h 493127"/>
              <a:gd name="connsiteX10" fmla="*/ 328804 w 565545"/>
              <a:gd name="connsiteY10" fmla="*/ 341021 h 493127"/>
              <a:gd name="connsiteX11" fmla="*/ 323049 w 565545"/>
              <a:gd name="connsiteY11" fmla="*/ 346753 h 493127"/>
              <a:gd name="connsiteX12" fmla="*/ 314417 w 565545"/>
              <a:gd name="connsiteY12" fmla="*/ 351052 h 493127"/>
              <a:gd name="connsiteX13" fmla="*/ 307223 w 565545"/>
              <a:gd name="connsiteY13" fmla="*/ 351052 h 493127"/>
              <a:gd name="connsiteX14" fmla="*/ 300030 w 565545"/>
              <a:gd name="connsiteY14" fmla="*/ 348186 h 493127"/>
              <a:gd name="connsiteX15" fmla="*/ 292836 w 565545"/>
              <a:gd name="connsiteY15" fmla="*/ 342454 h 493127"/>
              <a:gd name="connsiteX16" fmla="*/ 289959 w 565545"/>
              <a:gd name="connsiteY16" fmla="*/ 328123 h 493127"/>
              <a:gd name="connsiteX17" fmla="*/ 297152 w 565545"/>
              <a:gd name="connsiteY17" fmla="*/ 316659 h 493127"/>
              <a:gd name="connsiteX18" fmla="*/ 302907 w 565545"/>
              <a:gd name="connsiteY18" fmla="*/ 328123 h 493127"/>
              <a:gd name="connsiteX19" fmla="*/ 301468 w 565545"/>
              <a:gd name="connsiteY19" fmla="*/ 330990 h 493127"/>
              <a:gd name="connsiteX20" fmla="*/ 301468 w 565545"/>
              <a:gd name="connsiteY20" fmla="*/ 333856 h 493127"/>
              <a:gd name="connsiteX21" fmla="*/ 301468 w 565545"/>
              <a:gd name="connsiteY21" fmla="*/ 336722 h 493127"/>
              <a:gd name="connsiteX22" fmla="*/ 304346 w 565545"/>
              <a:gd name="connsiteY22" fmla="*/ 339588 h 493127"/>
              <a:gd name="connsiteX23" fmla="*/ 308662 w 565545"/>
              <a:gd name="connsiteY23" fmla="*/ 339588 h 493127"/>
              <a:gd name="connsiteX24" fmla="*/ 311539 w 565545"/>
              <a:gd name="connsiteY24" fmla="*/ 338155 h 493127"/>
              <a:gd name="connsiteX25" fmla="*/ 315855 w 565545"/>
              <a:gd name="connsiteY25" fmla="*/ 336722 h 493127"/>
              <a:gd name="connsiteX26" fmla="*/ 318733 w 565545"/>
              <a:gd name="connsiteY26" fmla="*/ 333856 h 493127"/>
              <a:gd name="connsiteX27" fmla="*/ 321610 w 565545"/>
              <a:gd name="connsiteY27" fmla="*/ 330990 h 493127"/>
              <a:gd name="connsiteX28" fmla="*/ 321610 w 565545"/>
              <a:gd name="connsiteY28" fmla="*/ 326690 h 493127"/>
              <a:gd name="connsiteX29" fmla="*/ 321610 w 565545"/>
              <a:gd name="connsiteY29" fmla="*/ 323824 h 493127"/>
              <a:gd name="connsiteX30" fmla="*/ 318733 w 565545"/>
              <a:gd name="connsiteY30" fmla="*/ 322391 h 493127"/>
              <a:gd name="connsiteX31" fmla="*/ 317294 w 565545"/>
              <a:gd name="connsiteY31" fmla="*/ 320958 h 493127"/>
              <a:gd name="connsiteX32" fmla="*/ 314417 w 565545"/>
              <a:gd name="connsiteY32" fmla="*/ 320958 h 493127"/>
              <a:gd name="connsiteX33" fmla="*/ 311539 w 565545"/>
              <a:gd name="connsiteY33" fmla="*/ 322391 h 493127"/>
              <a:gd name="connsiteX34" fmla="*/ 304346 w 565545"/>
              <a:gd name="connsiteY34" fmla="*/ 310927 h 493127"/>
              <a:gd name="connsiteX35" fmla="*/ 310101 w 565545"/>
              <a:gd name="connsiteY35" fmla="*/ 309494 h 493127"/>
              <a:gd name="connsiteX36" fmla="*/ 137853 w 565545"/>
              <a:gd name="connsiteY36" fmla="*/ 295266 h 493127"/>
              <a:gd name="connsiteX37" fmla="*/ 133537 w 565545"/>
              <a:gd name="connsiteY37" fmla="*/ 296695 h 493127"/>
              <a:gd name="connsiteX38" fmla="*/ 130660 w 565545"/>
              <a:gd name="connsiteY38" fmla="*/ 299554 h 493127"/>
              <a:gd name="connsiteX39" fmla="*/ 129222 w 565545"/>
              <a:gd name="connsiteY39" fmla="*/ 302413 h 493127"/>
              <a:gd name="connsiteX40" fmla="*/ 129222 w 565545"/>
              <a:gd name="connsiteY40" fmla="*/ 306701 h 493127"/>
              <a:gd name="connsiteX41" fmla="*/ 129222 w 565545"/>
              <a:gd name="connsiteY41" fmla="*/ 310989 h 493127"/>
              <a:gd name="connsiteX42" fmla="*/ 130660 w 565545"/>
              <a:gd name="connsiteY42" fmla="*/ 315277 h 493127"/>
              <a:gd name="connsiteX43" fmla="*/ 133537 w 565545"/>
              <a:gd name="connsiteY43" fmla="*/ 318136 h 493127"/>
              <a:gd name="connsiteX44" fmla="*/ 137853 w 565545"/>
              <a:gd name="connsiteY44" fmla="*/ 318136 h 493127"/>
              <a:gd name="connsiteX45" fmla="*/ 140730 w 565545"/>
              <a:gd name="connsiteY45" fmla="*/ 318136 h 493127"/>
              <a:gd name="connsiteX46" fmla="*/ 143607 w 565545"/>
              <a:gd name="connsiteY46" fmla="*/ 315277 h 493127"/>
              <a:gd name="connsiteX47" fmla="*/ 145045 w 565545"/>
              <a:gd name="connsiteY47" fmla="*/ 310989 h 493127"/>
              <a:gd name="connsiteX48" fmla="*/ 145045 w 565545"/>
              <a:gd name="connsiteY48" fmla="*/ 306701 h 493127"/>
              <a:gd name="connsiteX49" fmla="*/ 145045 w 565545"/>
              <a:gd name="connsiteY49" fmla="*/ 302413 h 493127"/>
              <a:gd name="connsiteX50" fmla="*/ 143607 w 565545"/>
              <a:gd name="connsiteY50" fmla="*/ 299554 h 493127"/>
              <a:gd name="connsiteX51" fmla="*/ 140730 w 565545"/>
              <a:gd name="connsiteY51" fmla="*/ 296695 h 493127"/>
              <a:gd name="connsiteX52" fmla="*/ 137853 w 565545"/>
              <a:gd name="connsiteY52" fmla="*/ 295266 h 493127"/>
              <a:gd name="connsiteX53" fmla="*/ 401842 w 565545"/>
              <a:gd name="connsiteY53" fmla="*/ 283745 h 493127"/>
              <a:gd name="connsiteX54" fmla="*/ 413332 w 565545"/>
              <a:gd name="connsiteY54" fmla="*/ 318123 h 493127"/>
              <a:gd name="connsiteX55" fmla="*/ 430566 w 565545"/>
              <a:gd name="connsiteY55" fmla="*/ 305231 h 493127"/>
              <a:gd name="connsiteX56" fmla="*/ 403278 w 565545"/>
              <a:gd name="connsiteY56" fmla="*/ 283745 h 493127"/>
              <a:gd name="connsiteX57" fmla="*/ 111960 w 565545"/>
              <a:gd name="connsiteY57" fmla="*/ 266679 h 493127"/>
              <a:gd name="connsiteX58" fmla="*/ 129222 w 565545"/>
              <a:gd name="connsiteY58" fmla="*/ 266679 h 493127"/>
              <a:gd name="connsiteX59" fmla="*/ 129222 w 565545"/>
              <a:gd name="connsiteY59" fmla="*/ 289549 h 493127"/>
              <a:gd name="connsiteX60" fmla="*/ 130660 w 565545"/>
              <a:gd name="connsiteY60" fmla="*/ 289549 h 493127"/>
              <a:gd name="connsiteX61" fmla="*/ 134976 w 565545"/>
              <a:gd name="connsiteY61" fmla="*/ 283831 h 493127"/>
              <a:gd name="connsiteX62" fmla="*/ 143607 w 565545"/>
              <a:gd name="connsiteY62" fmla="*/ 282402 h 493127"/>
              <a:gd name="connsiteX63" fmla="*/ 152238 w 565545"/>
              <a:gd name="connsiteY63" fmla="*/ 285261 h 493127"/>
              <a:gd name="connsiteX64" fmla="*/ 159430 w 565545"/>
              <a:gd name="connsiteY64" fmla="*/ 290978 h 493127"/>
              <a:gd name="connsiteX65" fmla="*/ 162307 w 565545"/>
              <a:gd name="connsiteY65" fmla="*/ 298125 h 493127"/>
              <a:gd name="connsiteX66" fmla="*/ 162307 w 565545"/>
              <a:gd name="connsiteY66" fmla="*/ 306701 h 493127"/>
              <a:gd name="connsiteX67" fmla="*/ 162307 w 565545"/>
              <a:gd name="connsiteY67" fmla="*/ 315277 h 493127"/>
              <a:gd name="connsiteX68" fmla="*/ 157992 w 565545"/>
              <a:gd name="connsiteY68" fmla="*/ 323853 h 493127"/>
              <a:gd name="connsiteX69" fmla="*/ 152238 w 565545"/>
              <a:gd name="connsiteY69" fmla="*/ 329570 h 493127"/>
              <a:gd name="connsiteX70" fmla="*/ 143607 w 565545"/>
              <a:gd name="connsiteY70" fmla="*/ 332429 h 493127"/>
              <a:gd name="connsiteX71" fmla="*/ 137853 w 565545"/>
              <a:gd name="connsiteY71" fmla="*/ 331000 h 493127"/>
              <a:gd name="connsiteX72" fmla="*/ 133537 w 565545"/>
              <a:gd name="connsiteY72" fmla="*/ 329570 h 493127"/>
              <a:gd name="connsiteX73" fmla="*/ 130660 w 565545"/>
              <a:gd name="connsiteY73" fmla="*/ 328141 h 493127"/>
              <a:gd name="connsiteX74" fmla="*/ 129222 w 565545"/>
              <a:gd name="connsiteY74" fmla="*/ 325282 h 493127"/>
              <a:gd name="connsiteX75" fmla="*/ 129222 w 565545"/>
              <a:gd name="connsiteY75" fmla="*/ 331000 h 493127"/>
              <a:gd name="connsiteX76" fmla="*/ 111960 w 565545"/>
              <a:gd name="connsiteY76" fmla="*/ 331000 h 493127"/>
              <a:gd name="connsiteX77" fmla="*/ 50258 w 565545"/>
              <a:gd name="connsiteY77" fmla="*/ 250870 h 493127"/>
              <a:gd name="connsiteX78" fmla="*/ 57451 w 565545"/>
              <a:gd name="connsiteY78" fmla="*/ 250870 h 493127"/>
              <a:gd name="connsiteX79" fmla="*/ 64645 w 565545"/>
              <a:gd name="connsiteY79" fmla="*/ 253736 h 493127"/>
              <a:gd name="connsiteX80" fmla="*/ 70400 w 565545"/>
              <a:gd name="connsiteY80" fmla="*/ 259468 h 493127"/>
              <a:gd name="connsiteX81" fmla="*/ 73277 w 565545"/>
              <a:gd name="connsiteY81" fmla="*/ 266633 h 493127"/>
              <a:gd name="connsiteX82" fmla="*/ 73277 w 565545"/>
              <a:gd name="connsiteY82" fmla="*/ 275232 h 493127"/>
              <a:gd name="connsiteX83" fmla="*/ 70400 w 565545"/>
              <a:gd name="connsiteY83" fmla="*/ 282397 h 493127"/>
              <a:gd name="connsiteX84" fmla="*/ 63206 w 565545"/>
              <a:gd name="connsiteY84" fmla="*/ 288129 h 493127"/>
              <a:gd name="connsiteX85" fmla="*/ 56013 w 565545"/>
              <a:gd name="connsiteY85" fmla="*/ 292428 h 493127"/>
              <a:gd name="connsiteX86" fmla="*/ 47381 w 565545"/>
              <a:gd name="connsiteY86" fmla="*/ 292428 h 493127"/>
              <a:gd name="connsiteX87" fmla="*/ 40187 w 565545"/>
              <a:gd name="connsiteY87" fmla="*/ 289562 h 493127"/>
              <a:gd name="connsiteX88" fmla="*/ 34432 w 565545"/>
              <a:gd name="connsiteY88" fmla="*/ 283830 h 493127"/>
              <a:gd name="connsiteX89" fmla="*/ 30116 w 565545"/>
              <a:gd name="connsiteY89" fmla="*/ 269499 h 493127"/>
              <a:gd name="connsiteX90" fmla="*/ 37310 w 565545"/>
              <a:gd name="connsiteY90" fmla="*/ 258035 h 493127"/>
              <a:gd name="connsiteX91" fmla="*/ 44503 w 565545"/>
              <a:gd name="connsiteY91" fmla="*/ 268066 h 493127"/>
              <a:gd name="connsiteX92" fmla="*/ 43064 w 565545"/>
              <a:gd name="connsiteY92" fmla="*/ 269499 h 493127"/>
              <a:gd name="connsiteX93" fmla="*/ 41626 w 565545"/>
              <a:gd name="connsiteY93" fmla="*/ 272366 h 493127"/>
              <a:gd name="connsiteX94" fmla="*/ 41626 w 565545"/>
              <a:gd name="connsiteY94" fmla="*/ 275232 h 493127"/>
              <a:gd name="connsiteX95" fmla="*/ 43064 w 565545"/>
              <a:gd name="connsiteY95" fmla="*/ 278098 h 493127"/>
              <a:gd name="connsiteX96" fmla="*/ 45942 w 565545"/>
              <a:gd name="connsiteY96" fmla="*/ 279531 h 493127"/>
              <a:gd name="connsiteX97" fmla="*/ 48819 w 565545"/>
              <a:gd name="connsiteY97" fmla="*/ 280964 h 493127"/>
              <a:gd name="connsiteX98" fmla="*/ 53135 w 565545"/>
              <a:gd name="connsiteY98" fmla="*/ 279531 h 493127"/>
              <a:gd name="connsiteX99" fmla="*/ 56013 w 565545"/>
              <a:gd name="connsiteY99" fmla="*/ 278098 h 493127"/>
              <a:gd name="connsiteX100" fmla="*/ 60329 w 565545"/>
              <a:gd name="connsiteY100" fmla="*/ 275232 h 493127"/>
              <a:gd name="connsiteX101" fmla="*/ 61768 w 565545"/>
              <a:gd name="connsiteY101" fmla="*/ 272366 h 493127"/>
              <a:gd name="connsiteX102" fmla="*/ 63206 w 565545"/>
              <a:gd name="connsiteY102" fmla="*/ 268066 h 493127"/>
              <a:gd name="connsiteX103" fmla="*/ 61768 w 565545"/>
              <a:gd name="connsiteY103" fmla="*/ 265200 h 493127"/>
              <a:gd name="connsiteX104" fmla="*/ 58890 w 565545"/>
              <a:gd name="connsiteY104" fmla="*/ 262334 h 493127"/>
              <a:gd name="connsiteX105" fmla="*/ 57451 w 565545"/>
              <a:gd name="connsiteY105" fmla="*/ 262334 h 493127"/>
              <a:gd name="connsiteX106" fmla="*/ 54574 w 565545"/>
              <a:gd name="connsiteY106" fmla="*/ 262334 h 493127"/>
              <a:gd name="connsiteX107" fmla="*/ 51697 w 565545"/>
              <a:gd name="connsiteY107" fmla="*/ 263767 h 493127"/>
              <a:gd name="connsiteX108" fmla="*/ 44503 w 565545"/>
              <a:gd name="connsiteY108" fmla="*/ 252303 h 493127"/>
              <a:gd name="connsiteX109" fmla="*/ 50258 w 565545"/>
              <a:gd name="connsiteY109" fmla="*/ 250870 h 493127"/>
              <a:gd name="connsiteX110" fmla="*/ 394661 w 565545"/>
              <a:gd name="connsiteY110" fmla="*/ 245069 h 493127"/>
              <a:gd name="connsiteX111" fmla="*/ 489449 w 565545"/>
              <a:gd name="connsiteY111" fmla="*/ 309528 h 493127"/>
              <a:gd name="connsiteX112" fmla="*/ 462162 w 565545"/>
              <a:gd name="connsiteY112" fmla="*/ 331015 h 493127"/>
              <a:gd name="connsiteX113" fmla="*/ 449236 w 565545"/>
              <a:gd name="connsiteY113" fmla="*/ 320988 h 493127"/>
              <a:gd name="connsiteX114" fmla="*/ 420513 w 565545"/>
              <a:gd name="connsiteY114" fmla="*/ 341042 h 493127"/>
              <a:gd name="connsiteX115" fmla="*/ 426257 w 565545"/>
              <a:gd name="connsiteY115" fmla="*/ 355366 h 493127"/>
              <a:gd name="connsiteX116" fmla="*/ 398970 w 565545"/>
              <a:gd name="connsiteY116" fmla="*/ 375420 h 493127"/>
              <a:gd name="connsiteX117" fmla="*/ 367374 w 565545"/>
              <a:gd name="connsiteY117" fmla="*/ 263691 h 493127"/>
              <a:gd name="connsiteX118" fmla="*/ 314418 w 565545"/>
              <a:gd name="connsiteY118" fmla="*/ 212079 h 493127"/>
              <a:gd name="connsiteX119" fmla="*/ 310103 w 565545"/>
              <a:gd name="connsiteY119" fmla="*/ 213516 h 493127"/>
              <a:gd name="connsiteX120" fmla="*/ 307227 w 565545"/>
              <a:gd name="connsiteY120" fmla="*/ 214953 h 493127"/>
              <a:gd name="connsiteX121" fmla="*/ 304351 w 565545"/>
              <a:gd name="connsiteY121" fmla="*/ 219263 h 493127"/>
              <a:gd name="connsiteX122" fmla="*/ 302912 w 565545"/>
              <a:gd name="connsiteY122" fmla="*/ 222137 h 493127"/>
              <a:gd name="connsiteX123" fmla="*/ 301474 w 565545"/>
              <a:gd name="connsiteY123" fmla="*/ 226447 h 493127"/>
              <a:gd name="connsiteX124" fmla="*/ 302912 w 565545"/>
              <a:gd name="connsiteY124" fmla="*/ 229321 h 493127"/>
              <a:gd name="connsiteX125" fmla="*/ 305789 w 565545"/>
              <a:gd name="connsiteY125" fmla="*/ 233632 h 493127"/>
              <a:gd name="connsiteX126" fmla="*/ 308665 w 565545"/>
              <a:gd name="connsiteY126" fmla="*/ 233632 h 493127"/>
              <a:gd name="connsiteX127" fmla="*/ 312980 w 565545"/>
              <a:gd name="connsiteY127" fmla="*/ 233632 h 493127"/>
              <a:gd name="connsiteX128" fmla="*/ 315856 w 565545"/>
              <a:gd name="connsiteY128" fmla="*/ 230758 h 493127"/>
              <a:gd name="connsiteX129" fmla="*/ 318732 w 565545"/>
              <a:gd name="connsiteY129" fmla="*/ 227884 h 493127"/>
              <a:gd name="connsiteX130" fmla="*/ 320171 w 565545"/>
              <a:gd name="connsiteY130" fmla="*/ 223574 h 493127"/>
              <a:gd name="connsiteX131" fmla="*/ 321609 w 565545"/>
              <a:gd name="connsiteY131" fmla="*/ 219263 h 493127"/>
              <a:gd name="connsiteX132" fmla="*/ 320171 w 565545"/>
              <a:gd name="connsiteY132" fmla="*/ 216390 h 493127"/>
              <a:gd name="connsiteX133" fmla="*/ 317294 w 565545"/>
              <a:gd name="connsiteY133" fmla="*/ 213516 h 493127"/>
              <a:gd name="connsiteX134" fmla="*/ 314418 w 565545"/>
              <a:gd name="connsiteY134" fmla="*/ 212079 h 493127"/>
              <a:gd name="connsiteX135" fmla="*/ 311541 w 565545"/>
              <a:gd name="connsiteY135" fmla="*/ 174721 h 493127"/>
              <a:gd name="connsiteX136" fmla="*/ 327362 w 565545"/>
              <a:gd name="connsiteY136" fmla="*/ 184779 h 493127"/>
              <a:gd name="connsiteX137" fmla="*/ 314418 w 565545"/>
              <a:gd name="connsiteY137" fmla="*/ 203458 h 493127"/>
              <a:gd name="connsiteX138" fmla="*/ 315856 w 565545"/>
              <a:gd name="connsiteY138" fmla="*/ 203458 h 493127"/>
              <a:gd name="connsiteX139" fmla="*/ 323047 w 565545"/>
              <a:gd name="connsiteY139" fmla="*/ 202021 h 493127"/>
              <a:gd name="connsiteX140" fmla="*/ 330238 w 565545"/>
              <a:gd name="connsiteY140" fmla="*/ 204895 h 493127"/>
              <a:gd name="connsiteX141" fmla="*/ 337429 w 565545"/>
              <a:gd name="connsiteY141" fmla="*/ 212079 h 493127"/>
              <a:gd name="connsiteX142" fmla="*/ 338867 w 565545"/>
              <a:gd name="connsiteY142" fmla="*/ 220700 h 493127"/>
              <a:gd name="connsiteX143" fmla="*/ 337429 w 565545"/>
              <a:gd name="connsiteY143" fmla="*/ 229321 h 493127"/>
              <a:gd name="connsiteX144" fmla="*/ 333114 w 565545"/>
              <a:gd name="connsiteY144" fmla="*/ 236505 h 493127"/>
              <a:gd name="connsiteX145" fmla="*/ 327362 w 565545"/>
              <a:gd name="connsiteY145" fmla="*/ 243690 h 493127"/>
              <a:gd name="connsiteX146" fmla="*/ 320171 w 565545"/>
              <a:gd name="connsiteY146" fmla="*/ 248000 h 493127"/>
              <a:gd name="connsiteX147" fmla="*/ 311541 w 565545"/>
              <a:gd name="connsiteY147" fmla="*/ 249437 h 493127"/>
              <a:gd name="connsiteX148" fmla="*/ 302912 w 565545"/>
              <a:gd name="connsiteY148" fmla="*/ 246563 h 493127"/>
              <a:gd name="connsiteX149" fmla="*/ 298598 w 565545"/>
              <a:gd name="connsiteY149" fmla="*/ 243690 h 493127"/>
              <a:gd name="connsiteX150" fmla="*/ 297160 w 565545"/>
              <a:gd name="connsiteY150" fmla="*/ 240816 h 493127"/>
              <a:gd name="connsiteX151" fmla="*/ 295721 w 565545"/>
              <a:gd name="connsiteY151" fmla="*/ 237942 h 493127"/>
              <a:gd name="connsiteX152" fmla="*/ 295721 w 565545"/>
              <a:gd name="connsiteY152" fmla="*/ 235069 h 493127"/>
              <a:gd name="connsiteX153" fmla="*/ 292845 w 565545"/>
              <a:gd name="connsiteY153" fmla="*/ 239379 h 493127"/>
              <a:gd name="connsiteX154" fmla="*/ 277025 w 565545"/>
              <a:gd name="connsiteY154" fmla="*/ 229321 h 493127"/>
              <a:gd name="connsiteX155" fmla="*/ 28601 w 565545"/>
              <a:gd name="connsiteY155" fmla="*/ 157593 h 493127"/>
              <a:gd name="connsiteX156" fmla="*/ 30037 w 565545"/>
              <a:gd name="connsiteY156" fmla="*/ 170525 h 493127"/>
              <a:gd name="connsiteX157" fmla="*/ 50136 w 565545"/>
              <a:gd name="connsiteY157" fmla="*/ 161904 h 493127"/>
              <a:gd name="connsiteX158" fmla="*/ 255500 w 565545"/>
              <a:gd name="connsiteY158" fmla="*/ 149094 h 493127"/>
              <a:gd name="connsiteX159" fmla="*/ 213874 w 565545"/>
              <a:gd name="connsiteY159" fmla="*/ 362681 h 493127"/>
              <a:gd name="connsiteX160" fmla="*/ 472244 w 565545"/>
              <a:gd name="connsiteY160" fmla="*/ 435788 h 493127"/>
              <a:gd name="connsiteX161" fmla="*/ 532531 w 565545"/>
              <a:gd name="connsiteY161" fmla="*/ 182064 h 493127"/>
              <a:gd name="connsiteX162" fmla="*/ 152130 w 565545"/>
              <a:gd name="connsiteY162" fmla="*/ 144835 h 493127"/>
              <a:gd name="connsiteX163" fmla="*/ 170746 w 565545"/>
              <a:gd name="connsiteY163" fmla="*/ 156283 h 493127"/>
              <a:gd name="connsiteX164" fmla="*/ 154994 w 565545"/>
              <a:gd name="connsiteY164" fmla="*/ 167731 h 493127"/>
              <a:gd name="connsiteX165" fmla="*/ 152130 w 565545"/>
              <a:gd name="connsiteY165" fmla="*/ 166300 h 493127"/>
              <a:gd name="connsiteX166" fmla="*/ 149265 w 565545"/>
              <a:gd name="connsiteY166" fmla="*/ 163438 h 493127"/>
              <a:gd name="connsiteX167" fmla="*/ 144969 w 565545"/>
              <a:gd name="connsiteY167" fmla="*/ 163438 h 493127"/>
              <a:gd name="connsiteX168" fmla="*/ 140673 w 565545"/>
              <a:gd name="connsiteY168" fmla="*/ 164869 h 493127"/>
              <a:gd name="connsiteX169" fmla="*/ 136377 w 565545"/>
              <a:gd name="connsiteY169" fmla="*/ 170593 h 493127"/>
              <a:gd name="connsiteX170" fmla="*/ 134945 w 565545"/>
              <a:gd name="connsiteY170" fmla="*/ 174886 h 493127"/>
              <a:gd name="connsiteX171" fmla="*/ 136377 w 565545"/>
              <a:gd name="connsiteY171" fmla="*/ 182040 h 493127"/>
              <a:gd name="connsiteX172" fmla="*/ 140673 w 565545"/>
              <a:gd name="connsiteY172" fmla="*/ 187764 h 493127"/>
              <a:gd name="connsiteX173" fmla="*/ 144969 w 565545"/>
              <a:gd name="connsiteY173" fmla="*/ 192057 h 493127"/>
              <a:gd name="connsiteX174" fmla="*/ 149265 w 565545"/>
              <a:gd name="connsiteY174" fmla="*/ 196350 h 493127"/>
              <a:gd name="connsiteX175" fmla="*/ 154994 w 565545"/>
              <a:gd name="connsiteY175" fmla="*/ 197781 h 493127"/>
              <a:gd name="connsiteX176" fmla="*/ 160722 w 565545"/>
              <a:gd name="connsiteY176" fmla="*/ 194919 h 493127"/>
              <a:gd name="connsiteX177" fmla="*/ 163586 w 565545"/>
              <a:gd name="connsiteY177" fmla="*/ 192057 h 493127"/>
              <a:gd name="connsiteX178" fmla="*/ 165018 w 565545"/>
              <a:gd name="connsiteY178" fmla="*/ 187764 h 493127"/>
              <a:gd name="connsiteX179" fmla="*/ 165018 w 565545"/>
              <a:gd name="connsiteY179" fmla="*/ 184902 h 493127"/>
              <a:gd name="connsiteX180" fmla="*/ 163586 w 565545"/>
              <a:gd name="connsiteY180" fmla="*/ 180609 h 493127"/>
              <a:gd name="connsiteX181" fmla="*/ 179339 w 565545"/>
              <a:gd name="connsiteY181" fmla="*/ 169162 h 493127"/>
              <a:gd name="connsiteX182" fmla="*/ 183635 w 565545"/>
              <a:gd name="connsiteY182" fmla="*/ 177748 h 493127"/>
              <a:gd name="connsiteX183" fmla="*/ 183635 w 565545"/>
              <a:gd name="connsiteY183" fmla="*/ 189195 h 493127"/>
              <a:gd name="connsiteX184" fmla="*/ 179339 w 565545"/>
              <a:gd name="connsiteY184" fmla="*/ 199212 h 493127"/>
              <a:gd name="connsiteX185" fmla="*/ 170746 w 565545"/>
              <a:gd name="connsiteY185" fmla="*/ 207798 h 493127"/>
              <a:gd name="connsiteX186" fmla="*/ 157858 w 565545"/>
              <a:gd name="connsiteY186" fmla="*/ 213522 h 493127"/>
              <a:gd name="connsiteX187" fmla="*/ 144969 w 565545"/>
              <a:gd name="connsiteY187" fmla="*/ 213522 h 493127"/>
              <a:gd name="connsiteX188" fmla="*/ 133513 w 565545"/>
              <a:gd name="connsiteY188" fmla="*/ 209229 h 493127"/>
              <a:gd name="connsiteX189" fmla="*/ 123488 w 565545"/>
              <a:gd name="connsiteY189" fmla="*/ 199212 h 493127"/>
              <a:gd name="connsiteX190" fmla="*/ 117760 w 565545"/>
              <a:gd name="connsiteY190" fmla="*/ 186333 h 493127"/>
              <a:gd name="connsiteX191" fmla="*/ 116328 w 565545"/>
              <a:gd name="connsiteY191" fmla="*/ 173455 h 493127"/>
              <a:gd name="connsiteX192" fmla="*/ 122056 w 565545"/>
              <a:gd name="connsiteY192" fmla="*/ 162007 h 493127"/>
              <a:gd name="connsiteX193" fmla="*/ 132081 w 565545"/>
              <a:gd name="connsiteY193" fmla="*/ 151990 h 493127"/>
              <a:gd name="connsiteX194" fmla="*/ 152130 w 565545"/>
              <a:gd name="connsiteY194" fmla="*/ 144835 h 493127"/>
              <a:gd name="connsiteX195" fmla="*/ 2759 w 565545"/>
              <a:gd name="connsiteY195" fmla="*/ 131730 h 493127"/>
              <a:gd name="connsiteX196" fmla="*/ 71671 w 565545"/>
              <a:gd name="connsiteY196" fmla="*/ 150409 h 493127"/>
              <a:gd name="connsiteX197" fmla="*/ 73107 w 565545"/>
              <a:gd name="connsiteY197" fmla="*/ 170525 h 493127"/>
              <a:gd name="connsiteX198" fmla="*/ 8502 w 565545"/>
              <a:gd name="connsiteY198" fmla="*/ 200699 h 493127"/>
              <a:gd name="connsiteX199" fmla="*/ 7066 w 565545"/>
              <a:gd name="connsiteY199" fmla="*/ 179146 h 493127"/>
              <a:gd name="connsiteX200" fmla="*/ 15680 w 565545"/>
              <a:gd name="connsiteY200" fmla="*/ 176272 h 493127"/>
              <a:gd name="connsiteX201" fmla="*/ 14244 w 565545"/>
              <a:gd name="connsiteY201" fmla="*/ 154720 h 493127"/>
              <a:gd name="connsiteX202" fmla="*/ 4195 w 565545"/>
              <a:gd name="connsiteY202" fmla="*/ 153283 h 493127"/>
              <a:gd name="connsiteX203" fmla="*/ 242581 w 565545"/>
              <a:gd name="connsiteY203" fmla="*/ 127592 h 493127"/>
              <a:gd name="connsiteX204" fmla="*/ 565545 w 565545"/>
              <a:gd name="connsiteY204" fmla="*/ 159128 h 493127"/>
              <a:gd name="connsiteX205" fmla="*/ 493775 w 565545"/>
              <a:gd name="connsiteY205" fmla="*/ 461591 h 493127"/>
              <a:gd name="connsiteX206" fmla="*/ 261242 w 565545"/>
              <a:gd name="connsiteY206" fmla="*/ 493127 h 493127"/>
              <a:gd name="connsiteX207" fmla="*/ 0 w 565545"/>
              <a:gd name="connsiteY207" fmla="*/ 399951 h 493127"/>
              <a:gd name="connsiteX208" fmla="*/ 195214 w 565545"/>
              <a:gd name="connsiteY208" fmla="*/ 369849 h 493127"/>
              <a:gd name="connsiteX209" fmla="*/ 345994 w 565545"/>
              <a:gd name="connsiteY209" fmla="*/ 77420 h 493127"/>
              <a:gd name="connsiteX210" fmla="*/ 344557 w 565545"/>
              <a:gd name="connsiteY210" fmla="*/ 80289 h 493127"/>
              <a:gd name="connsiteX211" fmla="*/ 341684 w 565545"/>
              <a:gd name="connsiteY211" fmla="*/ 83157 h 493127"/>
              <a:gd name="connsiteX212" fmla="*/ 337373 w 565545"/>
              <a:gd name="connsiteY212" fmla="*/ 87459 h 493127"/>
              <a:gd name="connsiteX213" fmla="*/ 338810 w 565545"/>
              <a:gd name="connsiteY213" fmla="*/ 90327 h 493127"/>
              <a:gd name="connsiteX214" fmla="*/ 341684 w 565545"/>
              <a:gd name="connsiteY214" fmla="*/ 93196 h 493127"/>
              <a:gd name="connsiteX215" fmla="*/ 345994 w 565545"/>
              <a:gd name="connsiteY215" fmla="*/ 91762 h 493127"/>
              <a:gd name="connsiteX216" fmla="*/ 350305 w 565545"/>
              <a:gd name="connsiteY216" fmla="*/ 87459 h 493127"/>
              <a:gd name="connsiteX217" fmla="*/ 348868 w 565545"/>
              <a:gd name="connsiteY217" fmla="*/ 81723 h 493127"/>
              <a:gd name="connsiteX218" fmla="*/ 192358 w 565545"/>
              <a:gd name="connsiteY218" fmla="*/ 57297 h 493127"/>
              <a:gd name="connsiteX219" fmla="*/ 180893 w 565545"/>
              <a:gd name="connsiteY219" fmla="*/ 70189 h 493127"/>
              <a:gd name="connsiteX220" fmla="*/ 192358 w 565545"/>
              <a:gd name="connsiteY220" fmla="*/ 81648 h 493127"/>
              <a:gd name="connsiteX221" fmla="*/ 196657 w 565545"/>
              <a:gd name="connsiteY221" fmla="*/ 83081 h 493127"/>
              <a:gd name="connsiteX222" fmla="*/ 199523 w 565545"/>
              <a:gd name="connsiteY222" fmla="*/ 84513 h 493127"/>
              <a:gd name="connsiteX223" fmla="*/ 203823 w 565545"/>
              <a:gd name="connsiteY223" fmla="*/ 84513 h 493127"/>
              <a:gd name="connsiteX224" fmla="*/ 206689 w 565545"/>
              <a:gd name="connsiteY224" fmla="*/ 81648 h 493127"/>
              <a:gd name="connsiteX225" fmla="*/ 205256 w 565545"/>
              <a:gd name="connsiteY225" fmla="*/ 68756 h 493127"/>
              <a:gd name="connsiteX226" fmla="*/ 340247 w 565545"/>
              <a:gd name="connsiteY226" fmla="*/ 50172 h 493127"/>
              <a:gd name="connsiteX227" fmla="*/ 347431 w 565545"/>
              <a:gd name="connsiteY227" fmla="*/ 50172 h 493127"/>
              <a:gd name="connsiteX228" fmla="*/ 353178 w 565545"/>
              <a:gd name="connsiteY228" fmla="*/ 54474 h 493127"/>
              <a:gd name="connsiteX229" fmla="*/ 357489 w 565545"/>
              <a:gd name="connsiteY229" fmla="*/ 60211 h 493127"/>
              <a:gd name="connsiteX230" fmla="*/ 367547 w 565545"/>
              <a:gd name="connsiteY230" fmla="*/ 77420 h 493127"/>
              <a:gd name="connsiteX231" fmla="*/ 370420 w 565545"/>
              <a:gd name="connsiteY231" fmla="*/ 81723 h 493127"/>
              <a:gd name="connsiteX232" fmla="*/ 374731 w 565545"/>
              <a:gd name="connsiteY232" fmla="*/ 86025 h 493127"/>
              <a:gd name="connsiteX233" fmla="*/ 358926 w 565545"/>
              <a:gd name="connsiteY233" fmla="*/ 96064 h 493127"/>
              <a:gd name="connsiteX234" fmla="*/ 357489 w 565545"/>
              <a:gd name="connsiteY234" fmla="*/ 94630 h 493127"/>
              <a:gd name="connsiteX235" fmla="*/ 356052 w 565545"/>
              <a:gd name="connsiteY235" fmla="*/ 91762 h 493127"/>
              <a:gd name="connsiteX236" fmla="*/ 351742 w 565545"/>
              <a:gd name="connsiteY236" fmla="*/ 100366 h 493127"/>
              <a:gd name="connsiteX237" fmla="*/ 344557 w 565545"/>
              <a:gd name="connsiteY237" fmla="*/ 106103 h 493127"/>
              <a:gd name="connsiteX238" fmla="*/ 338810 w 565545"/>
              <a:gd name="connsiteY238" fmla="*/ 107537 h 493127"/>
              <a:gd name="connsiteX239" fmla="*/ 333063 w 565545"/>
              <a:gd name="connsiteY239" fmla="*/ 108971 h 493127"/>
              <a:gd name="connsiteX240" fmla="*/ 327315 w 565545"/>
              <a:gd name="connsiteY240" fmla="*/ 106103 h 493127"/>
              <a:gd name="connsiteX241" fmla="*/ 321568 w 565545"/>
              <a:gd name="connsiteY241" fmla="*/ 101800 h 493127"/>
              <a:gd name="connsiteX242" fmla="*/ 320131 w 565545"/>
              <a:gd name="connsiteY242" fmla="*/ 94630 h 493127"/>
              <a:gd name="connsiteX243" fmla="*/ 321568 w 565545"/>
              <a:gd name="connsiteY243" fmla="*/ 88893 h 493127"/>
              <a:gd name="connsiteX244" fmla="*/ 324442 w 565545"/>
              <a:gd name="connsiteY244" fmla="*/ 84591 h 493127"/>
              <a:gd name="connsiteX245" fmla="*/ 328752 w 565545"/>
              <a:gd name="connsiteY245" fmla="*/ 80289 h 493127"/>
              <a:gd name="connsiteX246" fmla="*/ 333063 w 565545"/>
              <a:gd name="connsiteY246" fmla="*/ 75986 h 493127"/>
              <a:gd name="connsiteX247" fmla="*/ 337373 w 565545"/>
              <a:gd name="connsiteY247" fmla="*/ 73118 h 493127"/>
              <a:gd name="connsiteX248" fmla="*/ 340247 w 565545"/>
              <a:gd name="connsiteY248" fmla="*/ 70250 h 493127"/>
              <a:gd name="connsiteX249" fmla="*/ 340247 w 565545"/>
              <a:gd name="connsiteY249" fmla="*/ 65947 h 493127"/>
              <a:gd name="connsiteX250" fmla="*/ 335936 w 565545"/>
              <a:gd name="connsiteY250" fmla="*/ 64513 h 493127"/>
              <a:gd name="connsiteX251" fmla="*/ 331626 w 565545"/>
              <a:gd name="connsiteY251" fmla="*/ 65947 h 493127"/>
              <a:gd name="connsiteX252" fmla="*/ 328752 w 565545"/>
              <a:gd name="connsiteY252" fmla="*/ 67382 h 493127"/>
              <a:gd name="connsiteX253" fmla="*/ 328752 w 565545"/>
              <a:gd name="connsiteY253" fmla="*/ 70250 h 493127"/>
              <a:gd name="connsiteX254" fmla="*/ 327315 w 565545"/>
              <a:gd name="connsiteY254" fmla="*/ 71684 h 493127"/>
              <a:gd name="connsiteX255" fmla="*/ 328752 w 565545"/>
              <a:gd name="connsiteY255" fmla="*/ 73118 h 493127"/>
              <a:gd name="connsiteX256" fmla="*/ 312947 w 565545"/>
              <a:gd name="connsiteY256" fmla="*/ 83157 h 493127"/>
              <a:gd name="connsiteX257" fmla="*/ 311510 w 565545"/>
              <a:gd name="connsiteY257" fmla="*/ 74552 h 493127"/>
              <a:gd name="connsiteX258" fmla="*/ 314384 w 565545"/>
              <a:gd name="connsiteY258" fmla="*/ 65947 h 493127"/>
              <a:gd name="connsiteX259" fmla="*/ 320131 w 565545"/>
              <a:gd name="connsiteY259" fmla="*/ 60211 h 493127"/>
              <a:gd name="connsiteX260" fmla="*/ 327315 w 565545"/>
              <a:gd name="connsiteY260" fmla="*/ 55909 h 493127"/>
              <a:gd name="connsiteX261" fmla="*/ 340247 w 565545"/>
              <a:gd name="connsiteY261" fmla="*/ 50172 h 493127"/>
              <a:gd name="connsiteX262" fmla="*/ 57416 w 565545"/>
              <a:gd name="connsiteY262" fmla="*/ 48693 h 493127"/>
              <a:gd name="connsiteX263" fmla="*/ 53106 w 565545"/>
              <a:gd name="connsiteY263" fmla="*/ 50126 h 493127"/>
              <a:gd name="connsiteX264" fmla="*/ 51669 w 565545"/>
              <a:gd name="connsiteY264" fmla="*/ 54424 h 493127"/>
              <a:gd name="connsiteX265" fmla="*/ 53106 w 565545"/>
              <a:gd name="connsiteY265" fmla="*/ 58722 h 493127"/>
              <a:gd name="connsiteX266" fmla="*/ 60290 w 565545"/>
              <a:gd name="connsiteY266" fmla="*/ 63020 h 493127"/>
              <a:gd name="connsiteX267" fmla="*/ 67474 w 565545"/>
              <a:gd name="connsiteY267" fmla="*/ 60155 h 493127"/>
              <a:gd name="connsiteX268" fmla="*/ 71785 w 565545"/>
              <a:gd name="connsiteY268" fmla="*/ 55856 h 493127"/>
              <a:gd name="connsiteX269" fmla="*/ 67474 w 565545"/>
              <a:gd name="connsiteY269" fmla="*/ 54424 h 493127"/>
              <a:gd name="connsiteX270" fmla="*/ 63163 w 565545"/>
              <a:gd name="connsiteY270" fmla="*/ 51558 h 493127"/>
              <a:gd name="connsiteX271" fmla="*/ 57416 w 565545"/>
              <a:gd name="connsiteY271" fmla="*/ 48693 h 493127"/>
              <a:gd name="connsiteX272" fmla="*/ 212421 w 565545"/>
              <a:gd name="connsiteY272" fmla="*/ 34378 h 493127"/>
              <a:gd name="connsiteX273" fmla="*/ 203823 w 565545"/>
              <a:gd name="connsiteY273" fmla="*/ 45838 h 493127"/>
              <a:gd name="connsiteX274" fmla="*/ 213855 w 565545"/>
              <a:gd name="connsiteY274" fmla="*/ 54432 h 493127"/>
              <a:gd name="connsiteX275" fmla="*/ 221020 w 565545"/>
              <a:gd name="connsiteY275" fmla="*/ 58729 h 493127"/>
              <a:gd name="connsiteX276" fmla="*/ 226753 w 565545"/>
              <a:gd name="connsiteY276" fmla="*/ 55864 h 493127"/>
              <a:gd name="connsiteX277" fmla="*/ 228186 w 565545"/>
              <a:gd name="connsiteY277" fmla="*/ 50135 h 493127"/>
              <a:gd name="connsiteX278" fmla="*/ 223886 w 565545"/>
              <a:gd name="connsiteY278" fmla="*/ 44405 h 493127"/>
              <a:gd name="connsiteX279" fmla="*/ 511087 w 565545"/>
              <a:gd name="connsiteY279" fmla="*/ 34255 h 493127"/>
              <a:gd name="connsiteX280" fmla="*/ 525446 w 565545"/>
              <a:gd name="connsiteY280" fmla="*/ 35692 h 493127"/>
              <a:gd name="connsiteX281" fmla="*/ 536933 w 565545"/>
              <a:gd name="connsiteY281" fmla="*/ 41439 h 493127"/>
              <a:gd name="connsiteX282" fmla="*/ 545548 w 565545"/>
              <a:gd name="connsiteY282" fmla="*/ 51497 h 493127"/>
              <a:gd name="connsiteX283" fmla="*/ 549855 w 565545"/>
              <a:gd name="connsiteY283" fmla="*/ 65866 h 493127"/>
              <a:gd name="connsiteX284" fmla="*/ 522574 w 565545"/>
              <a:gd name="connsiteY284" fmla="*/ 65866 h 493127"/>
              <a:gd name="connsiteX285" fmla="*/ 518267 w 565545"/>
              <a:gd name="connsiteY285" fmla="*/ 58682 h 493127"/>
              <a:gd name="connsiteX286" fmla="*/ 511087 w 565545"/>
              <a:gd name="connsiteY286" fmla="*/ 55808 h 493127"/>
              <a:gd name="connsiteX287" fmla="*/ 503908 w 565545"/>
              <a:gd name="connsiteY287" fmla="*/ 57245 h 493127"/>
              <a:gd name="connsiteX288" fmla="*/ 501037 w 565545"/>
              <a:gd name="connsiteY288" fmla="*/ 61555 h 493127"/>
              <a:gd name="connsiteX289" fmla="*/ 498165 w 565545"/>
              <a:gd name="connsiteY289" fmla="*/ 67303 h 493127"/>
              <a:gd name="connsiteX290" fmla="*/ 498165 w 565545"/>
              <a:gd name="connsiteY290" fmla="*/ 74487 h 493127"/>
              <a:gd name="connsiteX291" fmla="*/ 498165 w 565545"/>
              <a:gd name="connsiteY291" fmla="*/ 81671 h 493127"/>
              <a:gd name="connsiteX292" fmla="*/ 501037 w 565545"/>
              <a:gd name="connsiteY292" fmla="*/ 87419 h 493127"/>
              <a:gd name="connsiteX293" fmla="*/ 503908 w 565545"/>
              <a:gd name="connsiteY293" fmla="*/ 91729 h 493127"/>
              <a:gd name="connsiteX294" fmla="*/ 511087 w 565545"/>
              <a:gd name="connsiteY294" fmla="*/ 93166 h 493127"/>
              <a:gd name="connsiteX295" fmla="*/ 519702 w 565545"/>
              <a:gd name="connsiteY295" fmla="*/ 90292 h 493127"/>
              <a:gd name="connsiteX296" fmla="*/ 522574 w 565545"/>
              <a:gd name="connsiteY296" fmla="*/ 83108 h 493127"/>
              <a:gd name="connsiteX297" fmla="*/ 551291 w 565545"/>
              <a:gd name="connsiteY297" fmla="*/ 83108 h 493127"/>
              <a:gd name="connsiteX298" fmla="*/ 545548 w 565545"/>
              <a:gd name="connsiteY298" fmla="*/ 96040 h 493127"/>
              <a:gd name="connsiteX299" fmla="*/ 536933 w 565545"/>
              <a:gd name="connsiteY299" fmla="*/ 106098 h 493127"/>
              <a:gd name="connsiteX300" fmla="*/ 525446 w 565545"/>
              <a:gd name="connsiteY300" fmla="*/ 113282 h 493127"/>
              <a:gd name="connsiteX301" fmla="*/ 511087 w 565545"/>
              <a:gd name="connsiteY301" fmla="*/ 114719 h 493127"/>
              <a:gd name="connsiteX302" fmla="*/ 493857 w 565545"/>
              <a:gd name="connsiteY302" fmla="*/ 111845 h 493127"/>
              <a:gd name="connsiteX303" fmla="*/ 480935 w 565545"/>
              <a:gd name="connsiteY303" fmla="*/ 104661 h 493127"/>
              <a:gd name="connsiteX304" fmla="*/ 472320 w 565545"/>
              <a:gd name="connsiteY304" fmla="*/ 91729 h 493127"/>
              <a:gd name="connsiteX305" fmla="*/ 469448 w 565545"/>
              <a:gd name="connsiteY305" fmla="*/ 74487 h 493127"/>
              <a:gd name="connsiteX306" fmla="*/ 472320 w 565545"/>
              <a:gd name="connsiteY306" fmla="*/ 58682 h 493127"/>
              <a:gd name="connsiteX307" fmla="*/ 480935 w 565545"/>
              <a:gd name="connsiteY307" fmla="*/ 45750 h 493127"/>
              <a:gd name="connsiteX308" fmla="*/ 493857 w 565545"/>
              <a:gd name="connsiteY308" fmla="*/ 37129 h 493127"/>
              <a:gd name="connsiteX309" fmla="*/ 511087 w 565545"/>
              <a:gd name="connsiteY309" fmla="*/ 34255 h 493127"/>
              <a:gd name="connsiteX310" fmla="*/ 417704 w 565545"/>
              <a:gd name="connsiteY310" fmla="*/ 17158 h 493127"/>
              <a:gd name="connsiteX311" fmla="*/ 413406 w 565545"/>
              <a:gd name="connsiteY311" fmla="*/ 18588 h 493127"/>
              <a:gd name="connsiteX312" fmla="*/ 411974 w 565545"/>
              <a:gd name="connsiteY312" fmla="*/ 21447 h 493127"/>
              <a:gd name="connsiteX313" fmla="*/ 410542 w 565545"/>
              <a:gd name="connsiteY313" fmla="*/ 25737 h 493127"/>
              <a:gd name="connsiteX314" fmla="*/ 411974 w 565545"/>
              <a:gd name="connsiteY314" fmla="*/ 28597 h 493127"/>
              <a:gd name="connsiteX315" fmla="*/ 414839 w 565545"/>
              <a:gd name="connsiteY315" fmla="*/ 31456 h 493127"/>
              <a:gd name="connsiteX316" fmla="*/ 419136 w 565545"/>
              <a:gd name="connsiteY316" fmla="*/ 34316 h 493127"/>
              <a:gd name="connsiteX317" fmla="*/ 422001 w 565545"/>
              <a:gd name="connsiteY317" fmla="*/ 35746 h 493127"/>
              <a:gd name="connsiteX318" fmla="*/ 426298 w 565545"/>
              <a:gd name="connsiteY318" fmla="*/ 35746 h 493127"/>
              <a:gd name="connsiteX319" fmla="*/ 430596 w 565545"/>
              <a:gd name="connsiteY319" fmla="*/ 34316 h 493127"/>
              <a:gd name="connsiteX320" fmla="*/ 432028 w 565545"/>
              <a:gd name="connsiteY320" fmla="*/ 31456 h 493127"/>
              <a:gd name="connsiteX321" fmla="*/ 433460 w 565545"/>
              <a:gd name="connsiteY321" fmla="*/ 27167 h 493127"/>
              <a:gd name="connsiteX322" fmla="*/ 432028 w 565545"/>
              <a:gd name="connsiteY322" fmla="*/ 24307 h 493127"/>
              <a:gd name="connsiteX323" fmla="*/ 429163 w 565545"/>
              <a:gd name="connsiteY323" fmla="*/ 21447 h 493127"/>
              <a:gd name="connsiteX324" fmla="*/ 424866 w 565545"/>
              <a:gd name="connsiteY324" fmla="*/ 20018 h 493127"/>
              <a:gd name="connsiteX325" fmla="*/ 422001 w 565545"/>
              <a:gd name="connsiteY325" fmla="*/ 18588 h 493127"/>
              <a:gd name="connsiteX326" fmla="*/ 417704 w 565545"/>
              <a:gd name="connsiteY326" fmla="*/ 17158 h 493127"/>
              <a:gd name="connsiteX327" fmla="*/ 66037 w 565545"/>
              <a:gd name="connsiteY327" fmla="*/ 12874 h 493127"/>
              <a:gd name="connsiteX328" fmla="*/ 76095 w 565545"/>
              <a:gd name="connsiteY328" fmla="*/ 14307 h 493127"/>
              <a:gd name="connsiteX329" fmla="*/ 84716 w 565545"/>
              <a:gd name="connsiteY329" fmla="*/ 20038 h 493127"/>
              <a:gd name="connsiteX330" fmla="*/ 93337 w 565545"/>
              <a:gd name="connsiteY330" fmla="*/ 27202 h 493127"/>
              <a:gd name="connsiteX331" fmla="*/ 101958 w 565545"/>
              <a:gd name="connsiteY331" fmla="*/ 41529 h 493127"/>
              <a:gd name="connsiteX332" fmla="*/ 104832 w 565545"/>
              <a:gd name="connsiteY332" fmla="*/ 51558 h 493127"/>
              <a:gd name="connsiteX333" fmla="*/ 100521 w 565545"/>
              <a:gd name="connsiteY333" fmla="*/ 58722 h 493127"/>
              <a:gd name="connsiteX334" fmla="*/ 94774 w 565545"/>
              <a:gd name="connsiteY334" fmla="*/ 64453 h 493127"/>
              <a:gd name="connsiteX335" fmla="*/ 76095 w 565545"/>
              <a:gd name="connsiteY335" fmla="*/ 81646 h 493127"/>
              <a:gd name="connsiteX336" fmla="*/ 70348 w 565545"/>
              <a:gd name="connsiteY336" fmla="*/ 87377 h 493127"/>
              <a:gd name="connsiteX337" fmla="*/ 67474 w 565545"/>
              <a:gd name="connsiteY337" fmla="*/ 93108 h 493127"/>
              <a:gd name="connsiteX338" fmla="*/ 51669 w 565545"/>
              <a:gd name="connsiteY338" fmla="*/ 75915 h 493127"/>
              <a:gd name="connsiteX339" fmla="*/ 53106 w 565545"/>
              <a:gd name="connsiteY339" fmla="*/ 73050 h 493127"/>
              <a:gd name="connsiteX340" fmla="*/ 55979 w 565545"/>
              <a:gd name="connsiteY340" fmla="*/ 71617 h 493127"/>
              <a:gd name="connsiteX341" fmla="*/ 55979 w 565545"/>
              <a:gd name="connsiteY341" fmla="*/ 70184 h 493127"/>
              <a:gd name="connsiteX342" fmla="*/ 44484 w 565545"/>
              <a:gd name="connsiteY342" fmla="*/ 68751 h 493127"/>
              <a:gd name="connsiteX343" fmla="*/ 37300 w 565545"/>
              <a:gd name="connsiteY343" fmla="*/ 61588 h 493127"/>
              <a:gd name="connsiteX344" fmla="*/ 31553 w 565545"/>
              <a:gd name="connsiteY344" fmla="*/ 54424 h 493127"/>
              <a:gd name="connsiteX345" fmla="*/ 30116 w 565545"/>
              <a:gd name="connsiteY345" fmla="*/ 47260 h 493127"/>
              <a:gd name="connsiteX346" fmla="*/ 31553 w 565545"/>
              <a:gd name="connsiteY346" fmla="*/ 40096 h 493127"/>
              <a:gd name="connsiteX347" fmla="*/ 35863 w 565545"/>
              <a:gd name="connsiteY347" fmla="*/ 32932 h 493127"/>
              <a:gd name="connsiteX348" fmla="*/ 43048 w 565545"/>
              <a:gd name="connsiteY348" fmla="*/ 28634 h 493127"/>
              <a:gd name="connsiteX349" fmla="*/ 50232 w 565545"/>
              <a:gd name="connsiteY349" fmla="*/ 28634 h 493127"/>
              <a:gd name="connsiteX350" fmla="*/ 57416 w 565545"/>
              <a:gd name="connsiteY350" fmla="*/ 31500 h 493127"/>
              <a:gd name="connsiteX351" fmla="*/ 63163 w 565545"/>
              <a:gd name="connsiteY351" fmla="*/ 35798 h 493127"/>
              <a:gd name="connsiteX352" fmla="*/ 68911 w 565545"/>
              <a:gd name="connsiteY352" fmla="*/ 40096 h 493127"/>
              <a:gd name="connsiteX353" fmla="*/ 74658 w 565545"/>
              <a:gd name="connsiteY353" fmla="*/ 44394 h 493127"/>
              <a:gd name="connsiteX354" fmla="*/ 78969 w 565545"/>
              <a:gd name="connsiteY354" fmla="*/ 47260 h 493127"/>
              <a:gd name="connsiteX355" fmla="*/ 83279 w 565545"/>
              <a:gd name="connsiteY355" fmla="*/ 45827 h 493127"/>
              <a:gd name="connsiteX356" fmla="*/ 84716 w 565545"/>
              <a:gd name="connsiteY356" fmla="*/ 41529 h 493127"/>
              <a:gd name="connsiteX357" fmla="*/ 81842 w 565545"/>
              <a:gd name="connsiteY357" fmla="*/ 35798 h 493127"/>
              <a:gd name="connsiteX358" fmla="*/ 78969 w 565545"/>
              <a:gd name="connsiteY358" fmla="*/ 32932 h 493127"/>
              <a:gd name="connsiteX359" fmla="*/ 76095 w 565545"/>
              <a:gd name="connsiteY359" fmla="*/ 32932 h 493127"/>
              <a:gd name="connsiteX360" fmla="*/ 73221 w 565545"/>
              <a:gd name="connsiteY360" fmla="*/ 32932 h 493127"/>
              <a:gd name="connsiteX361" fmla="*/ 71785 w 565545"/>
              <a:gd name="connsiteY361" fmla="*/ 34365 h 493127"/>
              <a:gd name="connsiteX362" fmla="*/ 57416 w 565545"/>
              <a:gd name="connsiteY362" fmla="*/ 18605 h 493127"/>
              <a:gd name="connsiteX363" fmla="*/ 66037 w 565545"/>
              <a:gd name="connsiteY363" fmla="*/ 12874 h 493127"/>
              <a:gd name="connsiteX364" fmla="*/ 416271 w 565545"/>
              <a:gd name="connsiteY364" fmla="*/ 0 h 493127"/>
              <a:gd name="connsiteX365" fmla="*/ 424866 w 565545"/>
              <a:gd name="connsiteY365" fmla="*/ 0 h 493127"/>
              <a:gd name="connsiteX366" fmla="*/ 432028 w 565545"/>
              <a:gd name="connsiteY366" fmla="*/ 2860 h 493127"/>
              <a:gd name="connsiteX367" fmla="*/ 440622 w 565545"/>
              <a:gd name="connsiteY367" fmla="*/ 7149 h 493127"/>
              <a:gd name="connsiteX368" fmla="*/ 446352 w 565545"/>
              <a:gd name="connsiteY368" fmla="*/ 14298 h 493127"/>
              <a:gd name="connsiteX369" fmla="*/ 449217 w 565545"/>
              <a:gd name="connsiteY369" fmla="*/ 22877 h 493127"/>
              <a:gd name="connsiteX370" fmla="*/ 446352 w 565545"/>
              <a:gd name="connsiteY370" fmla="*/ 31456 h 493127"/>
              <a:gd name="connsiteX371" fmla="*/ 444920 w 565545"/>
              <a:gd name="connsiteY371" fmla="*/ 35746 h 493127"/>
              <a:gd name="connsiteX372" fmla="*/ 440622 w 565545"/>
              <a:gd name="connsiteY372" fmla="*/ 38605 h 493127"/>
              <a:gd name="connsiteX373" fmla="*/ 437758 w 565545"/>
              <a:gd name="connsiteY373" fmla="*/ 40035 h 493127"/>
              <a:gd name="connsiteX374" fmla="*/ 434893 w 565545"/>
              <a:gd name="connsiteY374" fmla="*/ 41465 h 493127"/>
              <a:gd name="connsiteX375" fmla="*/ 440622 w 565545"/>
              <a:gd name="connsiteY375" fmla="*/ 42895 h 493127"/>
              <a:gd name="connsiteX376" fmla="*/ 433460 w 565545"/>
              <a:gd name="connsiteY376" fmla="*/ 58623 h 493127"/>
              <a:gd name="connsiteX377" fmla="*/ 374731 w 565545"/>
              <a:gd name="connsiteY377" fmla="*/ 32886 h 493127"/>
              <a:gd name="connsiteX378" fmla="*/ 381893 w 565545"/>
              <a:gd name="connsiteY378" fmla="*/ 15728 h 493127"/>
              <a:gd name="connsiteX379" fmla="*/ 401947 w 565545"/>
              <a:gd name="connsiteY379" fmla="*/ 25737 h 493127"/>
              <a:gd name="connsiteX380" fmla="*/ 400515 w 565545"/>
              <a:gd name="connsiteY380" fmla="*/ 18588 h 493127"/>
              <a:gd name="connsiteX381" fmla="*/ 401947 w 565545"/>
              <a:gd name="connsiteY381" fmla="*/ 11439 h 493127"/>
              <a:gd name="connsiteX382" fmla="*/ 407677 w 565545"/>
              <a:gd name="connsiteY382" fmla="*/ 2860 h 493127"/>
              <a:gd name="connsiteX383" fmla="*/ 416271 w 565545"/>
              <a:gd name="connsiteY383" fmla="*/ 0 h 493127"/>
              <a:gd name="connsiteX384" fmla="*/ 206689 w 565545"/>
              <a:gd name="connsiteY384" fmla="*/ 0 h 493127"/>
              <a:gd name="connsiteX385" fmla="*/ 243950 w 565545"/>
              <a:gd name="connsiteY385" fmla="*/ 34378 h 493127"/>
              <a:gd name="connsiteX386" fmla="*/ 252549 w 565545"/>
              <a:gd name="connsiteY386" fmla="*/ 44405 h 493127"/>
              <a:gd name="connsiteX387" fmla="*/ 255415 w 565545"/>
              <a:gd name="connsiteY387" fmla="*/ 55864 h 493127"/>
              <a:gd name="connsiteX388" fmla="*/ 253982 w 565545"/>
              <a:gd name="connsiteY388" fmla="*/ 63027 h 493127"/>
              <a:gd name="connsiteX389" fmla="*/ 249683 w 565545"/>
              <a:gd name="connsiteY389" fmla="*/ 70189 h 493127"/>
              <a:gd name="connsiteX390" fmla="*/ 239651 w 565545"/>
              <a:gd name="connsiteY390" fmla="*/ 75918 h 493127"/>
              <a:gd name="connsiteX391" fmla="*/ 229619 w 565545"/>
              <a:gd name="connsiteY391" fmla="*/ 75918 h 493127"/>
              <a:gd name="connsiteX392" fmla="*/ 231052 w 565545"/>
              <a:gd name="connsiteY392" fmla="*/ 81648 h 493127"/>
              <a:gd name="connsiteX393" fmla="*/ 232485 w 565545"/>
              <a:gd name="connsiteY393" fmla="*/ 88810 h 493127"/>
              <a:gd name="connsiteX394" fmla="*/ 231052 w 565545"/>
              <a:gd name="connsiteY394" fmla="*/ 95972 h 493127"/>
              <a:gd name="connsiteX395" fmla="*/ 225320 w 565545"/>
              <a:gd name="connsiteY395" fmla="*/ 103134 h 493127"/>
              <a:gd name="connsiteX396" fmla="*/ 215288 w 565545"/>
              <a:gd name="connsiteY396" fmla="*/ 110297 h 493127"/>
              <a:gd name="connsiteX397" fmla="*/ 205256 w 565545"/>
              <a:gd name="connsiteY397" fmla="*/ 111729 h 493127"/>
              <a:gd name="connsiteX398" fmla="*/ 193791 w 565545"/>
              <a:gd name="connsiteY398" fmla="*/ 108864 h 493127"/>
              <a:gd name="connsiteX399" fmla="*/ 183759 w 565545"/>
              <a:gd name="connsiteY399" fmla="*/ 101702 h 493127"/>
              <a:gd name="connsiteX400" fmla="*/ 145065 w 565545"/>
              <a:gd name="connsiteY400" fmla="*/ 67324 h 49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Lst>
            <a:rect l="l" t="t" r="r" b="b"/>
            <a:pathLst>
              <a:path w="565545" h="493127">
                <a:moveTo>
                  <a:pt x="162199" y="428621"/>
                </a:moveTo>
                <a:lnTo>
                  <a:pt x="132056" y="431488"/>
                </a:lnTo>
                <a:lnTo>
                  <a:pt x="196649" y="455857"/>
                </a:lnTo>
                <a:lnTo>
                  <a:pt x="235405" y="451556"/>
                </a:lnTo>
                <a:close/>
                <a:moveTo>
                  <a:pt x="310101" y="309494"/>
                </a:moveTo>
                <a:cubicBezTo>
                  <a:pt x="312978" y="308061"/>
                  <a:pt x="314417" y="308061"/>
                  <a:pt x="317294" y="309494"/>
                </a:cubicBezTo>
                <a:cubicBezTo>
                  <a:pt x="318733" y="309494"/>
                  <a:pt x="321610" y="310927"/>
                  <a:pt x="323049" y="312360"/>
                </a:cubicBezTo>
                <a:cubicBezTo>
                  <a:pt x="325926" y="313793"/>
                  <a:pt x="327365" y="315226"/>
                  <a:pt x="328804" y="318092"/>
                </a:cubicBezTo>
                <a:cubicBezTo>
                  <a:pt x="331681" y="320958"/>
                  <a:pt x="333120" y="323824"/>
                  <a:pt x="333120" y="326690"/>
                </a:cubicBezTo>
                <a:cubicBezTo>
                  <a:pt x="333120" y="329556"/>
                  <a:pt x="333120" y="330990"/>
                  <a:pt x="333120" y="333856"/>
                </a:cubicBezTo>
                <a:cubicBezTo>
                  <a:pt x="331681" y="336722"/>
                  <a:pt x="331681" y="339588"/>
                  <a:pt x="328804" y="341021"/>
                </a:cubicBezTo>
                <a:cubicBezTo>
                  <a:pt x="327365" y="343887"/>
                  <a:pt x="325926" y="345320"/>
                  <a:pt x="323049" y="346753"/>
                </a:cubicBezTo>
                <a:cubicBezTo>
                  <a:pt x="320172" y="349619"/>
                  <a:pt x="317294" y="349619"/>
                  <a:pt x="314417" y="351052"/>
                </a:cubicBezTo>
                <a:cubicBezTo>
                  <a:pt x="311539" y="351052"/>
                  <a:pt x="308662" y="351052"/>
                  <a:pt x="307223" y="351052"/>
                </a:cubicBezTo>
                <a:cubicBezTo>
                  <a:pt x="304346" y="351052"/>
                  <a:pt x="301468" y="349619"/>
                  <a:pt x="300030" y="348186"/>
                </a:cubicBezTo>
                <a:cubicBezTo>
                  <a:pt x="297152" y="346753"/>
                  <a:pt x="295714" y="343887"/>
                  <a:pt x="292836" y="342454"/>
                </a:cubicBezTo>
                <a:cubicBezTo>
                  <a:pt x="289959" y="336722"/>
                  <a:pt x="288520" y="332423"/>
                  <a:pt x="289959" y="328123"/>
                </a:cubicBezTo>
                <a:cubicBezTo>
                  <a:pt x="289959" y="323824"/>
                  <a:pt x="292836" y="320958"/>
                  <a:pt x="297152" y="316659"/>
                </a:cubicBezTo>
                <a:lnTo>
                  <a:pt x="302907" y="328123"/>
                </a:lnTo>
                <a:cubicBezTo>
                  <a:pt x="301468" y="329556"/>
                  <a:pt x="301468" y="329556"/>
                  <a:pt x="301468" y="330990"/>
                </a:cubicBezTo>
                <a:cubicBezTo>
                  <a:pt x="301468" y="330990"/>
                  <a:pt x="301468" y="332423"/>
                  <a:pt x="301468" y="333856"/>
                </a:cubicBezTo>
                <a:cubicBezTo>
                  <a:pt x="301468" y="333856"/>
                  <a:pt x="301468" y="335289"/>
                  <a:pt x="301468" y="336722"/>
                </a:cubicBezTo>
                <a:cubicBezTo>
                  <a:pt x="302907" y="338155"/>
                  <a:pt x="304346" y="338155"/>
                  <a:pt x="304346" y="339588"/>
                </a:cubicBezTo>
                <a:cubicBezTo>
                  <a:pt x="305785" y="339588"/>
                  <a:pt x="307223" y="339588"/>
                  <a:pt x="308662" y="339588"/>
                </a:cubicBezTo>
                <a:cubicBezTo>
                  <a:pt x="310101" y="339588"/>
                  <a:pt x="311539" y="339588"/>
                  <a:pt x="311539" y="338155"/>
                </a:cubicBezTo>
                <a:cubicBezTo>
                  <a:pt x="312978" y="338155"/>
                  <a:pt x="314417" y="336722"/>
                  <a:pt x="315855" y="336722"/>
                </a:cubicBezTo>
                <a:cubicBezTo>
                  <a:pt x="317294" y="335289"/>
                  <a:pt x="318733" y="335289"/>
                  <a:pt x="318733" y="333856"/>
                </a:cubicBezTo>
                <a:cubicBezTo>
                  <a:pt x="320172" y="332423"/>
                  <a:pt x="320172" y="332423"/>
                  <a:pt x="321610" y="330990"/>
                </a:cubicBezTo>
                <a:cubicBezTo>
                  <a:pt x="321610" y="329556"/>
                  <a:pt x="321610" y="328123"/>
                  <a:pt x="321610" y="326690"/>
                </a:cubicBezTo>
                <a:cubicBezTo>
                  <a:pt x="321610" y="326690"/>
                  <a:pt x="321610" y="325257"/>
                  <a:pt x="321610" y="323824"/>
                </a:cubicBezTo>
                <a:cubicBezTo>
                  <a:pt x="320172" y="322391"/>
                  <a:pt x="320172" y="322391"/>
                  <a:pt x="318733" y="322391"/>
                </a:cubicBezTo>
                <a:cubicBezTo>
                  <a:pt x="318733" y="320958"/>
                  <a:pt x="317294" y="320958"/>
                  <a:pt x="317294" y="320958"/>
                </a:cubicBezTo>
                <a:cubicBezTo>
                  <a:pt x="315855" y="320958"/>
                  <a:pt x="314417" y="320958"/>
                  <a:pt x="314417" y="320958"/>
                </a:cubicBezTo>
                <a:cubicBezTo>
                  <a:pt x="312978" y="320958"/>
                  <a:pt x="312978" y="320958"/>
                  <a:pt x="311539" y="322391"/>
                </a:cubicBezTo>
                <a:lnTo>
                  <a:pt x="304346" y="310927"/>
                </a:lnTo>
                <a:cubicBezTo>
                  <a:pt x="305785" y="310927"/>
                  <a:pt x="308662" y="309494"/>
                  <a:pt x="310101" y="309494"/>
                </a:cubicBezTo>
                <a:close/>
                <a:moveTo>
                  <a:pt x="137853" y="295266"/>
                </a:moveTo>
                <a:cubicBezTo>
                  <a:pt x="134976" y="295266"/>
                  <a:pt x="133537" y="295266"/>
                  <a:pt x="133537" y="296695"/>
                </a:cubicBezTo>
                <a:cubicBezTo>
                  <a:pt x="132099" y="296695"/>
                  <a:pt x="130660" y="298125"/>
                  <a:pt x="130660" y="299554"/>
                </a:cubicBezTo>
                <a:cubicBezTo>
                  <a:pt x="130660" y="300983"/>
                  <a:pt x="129222" y="300983"/>
                  <a:pt x="129222" y="302413"/>
                </a:cubicBezTo>
                <a:cubicBezTo>
                  <a:pt x="129222" y="303842"/>
                  <a:pt x="129222" y="305271"/>
                  <a:pt x="129222" y="306701"/>
                </a:cubicBezTo>
                <a:cubicBezTo>
                  <a:pt x="129222" y="308130"/>
                  <a:pt x="129222" y="309559"/>
                  <a:pt x="129222" y="310989"/>
                </a:cubicBezTo>
                <a:cubicBezTo>
                  <a:pt x="129222" y="312418"/>
                  <a:pt x="130660" y="313847"/>
                  <a:pt x="130660" y="315277"/>
                </a:cubicBezTo>
                <a:cubicBezTo>
                  <a:pt x="130660" y="316706"/>
                  <a:pt x="132099" y="316706"/>
                  <a:pt x="133537" y="318136"/>
                </a:cubicBezTo>
                <a:cubicBezTo>
                  <a:pt x="133537" y="318136"/>
                  <a:pt x="134976" y="318136"/>
                  <a:pt x="137853" y="318136"/>
                </a:cubicBezTo>
                <a:cubicBezTo>
                  <a:pt x="139291" y="318136"/>
                  <a:pt x="140730" y="318136"/>
                  <a:pt x="140730" y="318136"/>
                </a:cubicBezTo>
                <a:cubicBezTo>
                  <a:pt x="142168" y="316706"/>
                  <a:pt x="143607" y="316706"/>
                  <a:pt x="143607" y="315277"/>
                </a:cubicBezTo>
                <a:cubicBezTo>
                  <a:pt x="143607" y="313847"/>
                  <a:pt x="145045" y="312418"/>
                  <a:pt x="145045" y="310989"/>
                </a:cubicBezTo>
                <a:cubicBezTo>
                  <a:pt x="145045" y="309559"/>
                  <a:pt x="145045" y="308130"/>
                  <a:pt x="145045" y="306701"/>
                </a:cubicBezTo>
                <a:cubicBezTo>
                  <a:pt x="145045" y="305271"/>
                  <a:pt x="145045" y="303842"/>
                  <a:pt x="145045" y="302413"/>
                </a:cubicBezTo>
                <a:cubicBezTo>
                  <a:pt x="145045" y="300983"/>
                  <a:pt x="143607" y="300983"/>
                  <a:pt x="143607" y="299554"/>
                </a:cubicBezTo>
                <a:cubicBezTo>
                  <a:pt x="143607" y="298125"/>
                  <a:pt x="142168" y="296695"/>
                  <a:pt x="140730" y="296695"/>
                </a:cubicBezTo>
                <a:cubicBezTo>
                  <a:pt x="140730" y="295266"/>
                  <a:pt x="139291" y="295266"/>
                  <a:pt x="137853" y="295266"/>
                </a:cubicBezTo>
                <a:close/>
                <a:moveTo>
                  <a:pt x="401842" y="283745"/>
                </a:moveTo>
                <a:lnTo>
                  <a:pt x="413332" y="318123"/>
                </a:lnTo>
                <a:lnTo>
                  <a:pt x="430566" y="305231"/>
                </a:lnTo>
                <a:lnTo>
                  <a:pt x="403278" y="283745"/>
                </a:lnTo>
                <a:close/>
                <a:moveTo>
                  <a:pt x="111960" y="266679"/>
                </a:moveTo>
                <a:lnTo>
                  <a:pt x="129222" y="266679"/>
                </a:lnTo>
                <a:lnTo>
                  <a:pt x="129222" y="289549"/>
                </a:lnTo>
                <a:lnTo>
                  <a:pt x="130660" y="289549"/>
                </a:lnTo>
                <a:cubicBezTo>
                  <a:pt x="132099" y="286690"/>
                  <a:pt x="133537" y="285261"/>
                  <a:pt x="134976" y="283831"/>
                </a:cubicBezTo>
                <a:cubicBezTo>
                  <a:pt x="137853" y="282402"/>
                  <a:pt x="140730" y="282402"/>
                  <a:pt x="143607" y="282402"/>
                </a:cubicBezTo>
                <a:cubicBezTo>
                  <a:pt x="146484" y="282402"/>
                  <a:pt x="150799" y="283831"/>
                  <a:pt x="152238" y="285261"/>
                </a:cubicBezTo>
                <a:cubicBezTo>
                  <a:pt x="155115" y="286690"/>
                  <a:pt x="157992" y="288119"/>
                  <a:pt x="159430" y="290978"/>
                </a:cubicBezTo>
                <a:cubicBezTo>
                  <a:pt x="160869" y="292407"/>
                  <a:pt x="160869" y="295266"/>
                  <a:pt x="162307" y="298125"/>
                </a:cubicBezTo>
                <a:cubicBezTo>
                  <a:pt x="162307" y="300983"/>
                  <a:pt x="162307" y="303842"/>
                  <a:pt x="162307" y="306701"/>
                </a:cubicBezTo>
                <a:cubicBezTo>
                  <a:pt x="162307" y="309559"/>
                  <a:pt x="162307" y="312418"/>
                  <a:pt x="162307" y="315277"/>
                </a:cubicBezTo>
                <a:cubicBezTo>
                  <a:pt x="160869" y="318136"/>
                  <a:pt x="159430" y="320994"/>
                  <a:pt x="157992" y="323853"/>
                </a:cubicBezTo>
                <a:cubicBezTo>
                  <a:pt x="156553" y="326712"/>
                  <a:pt x="155115" y="328141"/>
                  <a:pt x="152238" y="329570"/>
                </a:cubicBezTo>
                <a:cubicBezTo>
                  <a:pt x="149361" y="331000"/>
                  <a:pt x="146484" y="332429"/>
                  <a:pt x="143607" y="332429"/>
                </a:cubicBezTo>
                <a:cubicBezTo>
                  <a:pt x="140730" y="332429"/>
                  <a:pt x="139291" y="331000"/>
                  <a:pt x="137853" y="331000"/>
                </a:cubicBezTo>
                <a:cubicBezTo>
                  <a:pt x="136414" y="331000"/>
                  <a:pt x="134976" y="331000"/>
                  <a:pt x="133537" y="329570"/>
                </a:cubicBezTo>
                <a:cubicBezTo>
                  <a:pt x="133537" y="329570"/>
                  <a:pt x="132099" y="328141"/>
                  <a:pt x="130660" y="328141"/>
                </a:cubicBezTo>
                <a:cubicBezTo>
                  <a:pt x="130660" y="326712"/>
                  <a:pt x="130660" y="326712"/>
                  <a:pt x="129222" y="325282"/>
                </a:cubicBezTo>
                <a:lnTo>
                  <a:pt x="129222" y="331000"/>
                </a:lnTo>
                <a:lnTo>
                  <a:pt x="111960" y="331000"/>
                </a:lnTo>
                <a:close/>
                <a:moveTo>
                  <a:pt x="50258" y="250870"/>
                </a:moveTo>
                <a:cubicBezTo>
                  <a:pt x="53135" y="249437"/>
                  <a:pt x="56013" y="249437"/>
                  <a:pt x="57451" y="250870"/>
                </a:cubicBezTo>
                <a:cubicBezTo>
                  <a:pt x="60329" y="250870"/>
                  <a:pt x="61768" y="252303"/>
                  <a:pt x="64645" y="253736"/>
                </a:cubicBezTo>
                <a:cubicBezTo>
                  <a:pt x="66084" y="255169"/>
                  <a:pt x="68961" y="256602"/>
                  <a:pt x="70400" y="259468"/>
                </a:cubicBezTo>
                <a:cubicBezTo>
                  <a:pt x="71839" y="262334"/>
                  <a:pt x="73277" y="265200"/>
                  <a:pt x="73277" y="266633"/>
                </a:cubicBezTo>
                <a:cubicBezTo>
                  <a:pt x="74716" y="269499"/>
                  <a:pt x="74716" y="272366"/>
                  <a:pt x="73277" y="275232"/>
                </a:cubicBezTo>
                <a:cubicBezTo>
                  <a:pt x="73277" y="278098"/>
                  <a:pt x="71839" y="280964"/>
                  <a:pt x="70400" y="282397"/>
                </a:cubicBezTo>
                <a:cubicBezTo>
                  <a:pt x="68961" y="285263"/>
                  <a:pt x="66084" y="286696"/>
                  <a:pt x="63206" y="288129"/>
                </a:cubicBezTo>
                <a:cubicBezTo>
                  <a:pt x="60329" y="289562"/>
                  <a:pt x="58890" y="290995"/>
                  <a:pt x="56013" y="292428"/>
                </a:cubicBezTo>
                <a:cubicBezTo>
                  <a:pt x="53135" y="292428"/>
                  <a:pt x="50258" y="292428"/>
                  <a:pt x="47381" y="292428"/>
                </a:cubicBezTo>
                <a:cubicBezTo>
                  <a:pt x="44503" y="292428"/>
                  <a:pt x="41626" y="290995"/>
                  <a:pt x="40187" y="289562"/>
                </a:cubicBezTo>
                <a:cubicBezTo>
                  <a:pt x="37310" y="288129"/>
                  <a:pt x="35871" y="285263"/>
                  <a:pt x="34432" y="283830"/>
                </a:cubicBezTo>
                <a:cubicBezTo>
                  <a:pt x="30116" y="278098"/>
                  <a:pt x="30116" y="273799"/>
                  <a:pt x="30116" y="269499"/>
                </a:cubicBezTo>
                <a:cubicBezTo>
                  <a:pt x="30116" y="265200"/>
                  <a:pt x="32993" y="262334"/>
                  <a:pt x="37310" y="258035"/>
                </a:cubicBezTo>
                <a:lnTo>
                  <a:pt x="44503" y="268066"/>
                </a:lnTo>
                <a:cubicBezTo>
                  <a:pt x="43064" y="269499"/>
                  <a:pt x="43064" y="269499"/>
                  <a:pt x="43064" y="269499"/>
                </a:cubicBezTo>
                <a:cubicBezTo>
                  <a:pt x="43064" y="270932"/>
                  <a:pt x="41626" y="270932"/>
                  <a:pt x="41626" y="272366"/>
                </a:cubicBezTo>
                <a:cubicBezTo>
                  <a:pt x="41626" y="272366"/>
                  <a:pt x="41626" y="273799"/>
                  <a:pt x="41626" y="275232"/>
                </a:cubicBezTo>
                <a:cubicBezTo>
                  <a:pt x="41626" y="275232"/>
                  <a:pt x="41626" y="276665"/>
                  <a:pt x="43064" y="278098"/>
                </a:cubicBezTo>
                <a:cubicBezTo>
                  <a:pt x="43064" y="279531"/>
                  <a:pt x="44503" y="279531"/>
                  <a:pt x="45942" y="279531"/>
                </a:cubicBezTo>
                <a:cubicBezTo>
                  <a:pt x="45942" y="280964"/>
                  <a:pt x="47381" y="280964"/>
                  <a:pt x="48819" y="280964"/>
                </a:cubicBezTo>
                <a:cubicBezTo>
                  <a:pt x="50258" y="280964"/>
                  <a:pt x="51697" y="280964"/>
                  <a:pt x="53135" y="279531"/>
                </a:cubicBezTo>
                <a:cubicBezTo>
                  <a:pt x="54574" y="279531"/>
                  <a:pt x="56013" y="278098"/>
                  <a:pt x="56013" y="278098"/>
                </a:cubicBezTo>
                <a:cubicBezTo>
                  <a:pt x="57451" y="276665"/>
                  <a:pt x="58890" y="276665"/>
                  <a:pt x="60329" y="275232"/>
                </a:cubicBezTo>
                <a:cubicBezTo>
                  <a:pt x="60329" y="273799"/>
                  <a:pt x="61768" y="273799"/>
                  <a:pt x="61768" y="272366"/>
                </a:cubicBezTo>
                <a:cubicBezTo>
                  <a:pt x="63206" y="270932"/>
                  <a:pt x="63206" y="269499"/>
                  <a:pt x="63206" y="268066"/>
                </a:cubicBezTo>
                <a:cubicBezTo>
                  <a:pt x="63206" y="268066"/>
                  <a:pt x="61768" y="266633"/>
                  <a:pt x="61768" y="265200"/>
                </a:cubicBezTo>
                <a:cubicBezTo>
                  <a:pt x="60329" y="263767"/>
                  <a:pt x="60329" y="263767"/>
                  <a:pt x="58890" y="262334"/>
                </a:cubicBezTo>
                <a:cubicBezTo>
                  <a:pt x="58890" y="262334"/>
                  <a:pt x="57451" y="262334"/>
                  <a:pt x="57451" y="262334"/>
                </a:cubicBezTo>
                <a:cubicBezTo>
                  <a:pt x="56013" y="262334"/>
                  <a:pt x="56013" y="262334"/>
                  <a:pt x="54574" y="262334"/>
                </a:cubicBezTo>
                <a:cubicBezTo>
                  <a:pt x="54574" y="262334"/>
                  <a:pt x="53135" y="262334"/>
                  <a:pt x="51697" y="263767"/>
                </a:cubicBezTo>
                <a:lnTo>
                  <a:pt x="44503" y="252303"/>
                </a:lnTo>
                <a:cubicBezTo>
                  <a:pt x="47381" y="252303"/>
                  <a:pt x="48819" y="250870"/>
                  <a:pt x="50258" y="250870"/>
                </a:cubicBezTo>
                <a:close/>
                <a:moveTo>
                  <a:pt x="394661" y="245069"/>
                </a:moveTo>
                <a:lnTo>
                  <a:pt x="489449" y="309528"/>
                </a:lnTo>
                <a:lnTo>
                  <a:pt x="462162" y="331015"/>
                </a:lnTo>
                <a:lnTo>
                  <a:pt x="449236" y="320988"/>
                </a:lnTo>
                <a:lnTo>
                  <a:pt x="420513" y="341042"/>
                </a:lnTo>
                <a:lnTo>
                  <a:pt x="426257" y="355366"/>
                </a:lnTo>
                <a:lnTo>
                  <a:pt x="398970" y="375420"/>
                </a:lnTo>
                <a:lnTo>
                  <a:pt x="367374" y="263691"/>
                </a:lnTo>
                <a:close/>
                <a:moveTo>
                  <a:pt x="314418" y="212079"/>
                </a:moveTo>
                <a:cubicBezTo>
                  <a:pt x="312980" y="212079"/>
                  <a:pt x="311541" y="212079"/>
                  <a:pt x="310103" y="213516"/>
                </a:cubicBezTo>
                <a:cubicBezTo>
                  <a:pt x="308665" y="213516"/>
                  <a:pt x="308665" y="214953"/>
                  <a:pt x="307227" y="214953"/>
                </a:cubicBezTo>
                <a:cubicBezTo>
                  <a:pt x="305789" y="216390"/>
                  <a:pt x="305789" y="217826"/>
                  <a:pt x="304351" y="219263"/>
                </a:cubicBezTo>
                <a:cubicBezTo>
                  <a:pt x="304351" y="220700"/>
                  <a:pt x="302912" y="220700"/>
                  <a:pt x="302912" y="222137"/>
                </a:cubicBezTo>
                <a:cubicBezTo>
                  <a:pt x="302912" y="223574"/>
                  <a:pt x="301474" y="225011"/>
                  <a:pt x="301474" y="226447"/>
                </a:cubicBezTo>
                <a:cubicBezTo>
                  <a:pt x="301474" y="227884"/>
                  <a:pt x="301474" y="229321"/>
                  <a:pt x="302912" y="229321"/>
                </a:cubicBezTo>
                <a:cubicBezTo>
                  <a:pt x="302912" y="230758"/>
                  <a:pt x="304351" y="232195"/>
                  <a:pt x="305789" y="233632"/>
                </a:cubicBezTo>
                <a:cubicBezTo>
                  <a:pt x="307227" y="233632"/>
                  <a:pt x="308665" y="233632"/>
                  <a:pt x="308665" y="233632"/>
                </a:cubicBezTo>
                <a:cubicBezTo>
                  <a:pt x="310103" y="233632"/>
                  <a:pt x="311541" y="233632"/>
                  <a:pt x="312980" y="233632"/>
                </a:cubicBezTo>
                <a:cubicBezTo>
                  <a:pt x="314418" y="232195"/>
                  <a:pt x="314418" y="232195"/>
                  <a:pt x="315856" y="230758"/>
                </a:cubicBezTo>
                <a:cubicBezTo>
                  <a:pt x="317294" y="229321"/>
                  <a:pt x="317294" y="227884"/>
                  <a:pt x="318732" y="227884"/>
                </a:cubicBezTo>
                <a:cubicBezTo>
                  <a:pt x="318732" y="226447"/>
                  <a:pt x="320171" y="225011"/>
                  <a:pt x="320171" y="223574"/>
                </a:cubicBezTo>
                <a:cubicBezTo>
                  <a:pt x="320171" y="222137"/>
                  <a:pt x="321609" y="220700"/>
                  <a:pt x="321609" y="219263"/>
                </a:cubicBezTo>
                <a:cubicBezTo>
                  <a:pt x="321609" y="217826"/>
                  <a:pt x="321609" y="217826"/>
                  <a:pt x="320171" y="216390"/>
                </a:cubicBezTo>
                <a:cubicBezTo>
                  <a:pt x="320171" y="214953"/>
                  <a:pt x="318732" y="213516"/>
                  <a:pt x="317294" y="213516"/>
                </a:cubicBezTo>
                <a:cubicBezTo>
                  <a:pt x="315856" y="212079"/>
                  <a:pt x="314418" y="212079"/>
                  <a:pt x="314418" y="212079"/>
                </a:cubicBezTo>
                <a:close/>
                <a:moveTo>
                  <a:pt x="311541" y="174721"/>
                </a:moveTo>
                <a:lnTo>
                  <a:pt x="327362" y="184779"/>
                </a:lnTo>
                <a:lnTo>
                  <a:pt x="314418" y="203458"/>
                </a:lnTo>
                <a:lnTo>
                  <a:pt x="315856" y="203458"/>
                </a:lnTo>
                <a:cubicBezTo>
                  <a:pt x="317294" y="203458"/>
                  <a:pt x="320171" y="202021"/>
                  <a:pt x="323047" y="202021"/>
                </a:cubicBezTo>
                <a:cubicBezTo>
                  <a:pt x="324485" y="203458"/>
                  <a:pt x="327362" y="203458"/>
                  <a:pt x="330238" y="204895"/>
                </a:cubicBezTo>
                <a:cubicBezTo>
                  <a:pt x="333114" y="207768"/>
                  <a:pt x="335991" y="209205"/>
                  <a:pt x="337429" y="212079"/>
                </a:cubicBezTo>
                <a:cubicBezTo>
                  <a:pt x="338867" y="214953"/>
                  <a:pt x="338867" y="217826"/>
                  <a:pt x="338867" y="220700"/>
                </a:cubicBezTo>
                <a:cubicBezTo>
                  <a:pt x="338867" y="223574"/>
                  <a:pt x="338867" y="226447"/>
                  <a:pt x="337429" y="229321"/>
                </a:cubicBezTo>
                <a:cubicBezTo>
                  <a:pt x="335991" y="232195"/>
                  <a:pt x="334552" y="233632"/>
                  <a:pt x="333114" y="236505"/>
                </a:cubicBezTo>
                <a:cubicBezTo>
                  <a:pt x="331676" y="239379"/>
                  <a:pt x="330238" y="240816"/>
                  <a:pt x="327362" y="243690"/>
                </a:cubicBezTo>
                <a:cubicBezTo>
                  <a:pt x="325923" y="245126"/>
                  <a:pt x="323047" y="246563"/>
                  <a:pt x="320171" y="248000"/>
                </a:cubicBezTo>
                <a:cubicBezTo>
                  <a:pt x="317294" y="249437"/>
                  <a:pt x="314418" y="249437"/>
                  <a:pt x="311541" y="249437"/>
                </a:cubicBezTo>
                <a:cubicBezTo>
                  <a:pt x="308665" y="249437"/>
                  <a:pt x="305789" y="249437"/>
                  <a:pt x="302912" y="246563"/>
                </a:cubicBezTo>
                <a:cubicBezTo>
                  <a:pt x="301474" y="246563"/>
                  <a:pt x="300036" y="245126"/>
                  <a:pt x="298598" y="243690"/>
                </a:cubicBezTo>
                <a:cubicBezTo>
                  <a:pt x="298598" y="242253"/>
                  <a:pt x="297160" y="242253"/>
                  <a:pt x="297160" y="240816"/>
                </a:cubicBezTo>
                <a:cubicBezTo>
                  <a:pt x="295721" y="239379"/>
                  <a:pt x="295721" y="237942"/>
                  <a:pt x="295721" y="237942"/>
                </a:cubicBezTo>
                <a:cubicBezTo>
                  <a:pt x="295721" y="236505"/>
                  <a:pt x="295721" y="235069"/>
                  <a:pt x="295721" y="235069"/>
                </a:cubicBezTo>
                <a:lnTo>
                  <a:pt x="292845" y="239379"/>
                </a:lnTo>
                <a:lnTo>
                  <a:pt x="277025" y="229321"/>
                </a:lnTo>
                <a:close/>
                <a:moveTo>
                  <a:pt x="28601" y="157593"/>
                </a:moveTo>
                <a:lnTo>
                  <a:pt x="30037" y="170525"/>
                </a:lnTo>
                <a:lnTo>
                  <a:pt x="50136" y="161904"/>
                </a:lnTo>
                <a:close/>
                <a:moveTo>
                  <a:pt x="255500" y="149094"/>
                </a:moveTo>
                <a:lnTo>
                  <a:pt x="213874" y="362681"/>
                </a:lnTo>
                <a:lnTo>
                  <a:pt x="472244" y="435788"/>
                </a:lnTo>
                <a:lnTo>
                  <a:pt x="532531" y="182064"/>
                </a:lnTo>
                <a:close/>
                <a:moveTo>
                  <a:pt x="152130" y="144835"/>
                </a:moveTo>
                <a:cubicBezTo>
                  <a:pt x="159290" y="146266"/>
                  <a:pt x="165018" y="150559"/>
                  <a:pt x="170746" y="156283"/>
                </a:cubicBezTo>
                <a:lnTo>
                  <a:pt x="154994" y="167731"/>
                </a:lnTo>
                <a:cubicBezTo>
                  <a:pt x="153562" y="166300"/>
                  <a:pt x="153562" y="166300"/>
                  <a:pt x="152130" y="166300"/>
                </a:cubicBezTo>
                <a:cubicBezTo>
                  <a:pt x="152130" y="164869"/>
                  <a:pt x="150698" y="164869"/>
                  <a:pt x="149265" y="163438"/>
                </a:cubicBezTo>
                <a:cubicBezTo>
                  <a:pt x="147833" y="163438"/>
                  <a:pt x="146401" y="163438"/>
                  <a:pt x="144969" y="163438"/>
                </a:cubicBezTo>
                <a:cubicBezTo>
                  <a:pt x="143537" y="163438"/>
                  <a:pt x="142105" y="164869"/>
                  <a:pt x="140673" y="164869"/>
                </a:cubicBezTo>
                <a:cubicBezTo>
                  <a:pt x="137809" y="166300"/>
                  <a:pt x="136377" y="167731"/>
                  <a:pt x="136377" y="170593"/>
                </a:cubicBezTo>
                <a:cubicBezTo>
                  <a:pt x="134945" y="172024"/>
                  <a:pt x="134945" y="173455"/>
                  <a:pt x="134945" y="174886"/>
                </a:cubicBezTo>
                <a:cubicBezTo>
                  <a:pt x="136377" y="177748"/>
                  <a:pt x="136377" y="179179"/>
                  <a:pt x="136377" y="182040"/>
                </a:cubicBezTo>
                <a:cubicBezTo>
                  <a:pt x="137809" y="183471"/>
                  <a:pt x="139241" y="184902"/>
                  <a:pt x="140673" y="187764"/>
                </a:cubicBezTo>
                <a:cubicBezTo>
                  <a:pt x="142105" y="189195"/>
                  <a:pt x="143537" y="190626"/>
                  <a:pt x="144969" y="192057"/>
                </a:cubicBezTo>
                <a:cubicBezTo>
                  <a:pt x="146401" y="193488"/>
                  <a:pt x="147833" y="194919"/>
                  <a:pt x="149265" y="196350"/>
                </a:cubicBezTo>
                <a:cubicBezTo>
                  <a:pt x="150698" y="196350"/>
                  <a:pt x="153562" y="197781"/>
                  <a:pt x="154994" y="197781"/>
                </a:cubicBezTo>
                <a:cubicBezTo>
                  <a:pt x="156426" y="196350"/>
                  <a:pt x="159290" y="196350"/>
                  <a:pt x="160722" y="194919"/>
                </a:cubicBezTo>
                <a:cubicBezTo>
                  <a:pt x="162154" y="193488"/>
                  <a:pt x="163586" y="193488"/>
                  <a:pt x="163586" y="192057"/>
                </a:cubicBezTo>
                <a:cubicBezTo>
                  <a:pt x="165018" y="190626"/>
                  <a:pt x="165018" y="189195"/>
                  <a:pt x="165018" y="187764"/>
                </a:cubicBezTo>
                <a:cubicBezTo>
                  <a:pt x="165018" y="186333"/>
                  <a:pt x="165018" y="186333"/>
                  <a:pt x="165018" y="184902"/>
                </a:cubicBezTo>
                <a:cubicBezTo>
                  <a:pt x="165018" y="183471"/>
                  <a:pt x="163586" y="182040"/>
                  <a:pt x="163586" y="180609"/>
                </a:cubicBezTo>
                <a:lnTo>
                  <a:pt x="179339" y="169162"/>
                </a:lnTo>
                <a:cubicBezTo>
                  <a:pt x="182203" y="172024"/>
                  <a:pt x="182203" y="174886"/>
                  <a:pt x="183635" y="177748"/>
                </a:cubicBezTo>
                <a:cubicBezTo>
                  <a:pt x="183635" y="182040"/>
                  <a:pt x="185067" y="184902"/>
                  <a:pt x="183635" y="189195"/>
                </a:cubicBezTo>
                <a:cubicBezTo>
                  <a:pt x="183635" y="192057"/>
                  <a:pt x="182203" y="194919"/>
                  <a:pt x="179339" y="199212"/>
                </a:cubicBezTo>
                <a:cubicBezTo>
                  <a:pt x="177907" y="202074"/>
                  <a:pt x="173610" y="204936"/>
                  <a:pt x="170746" y="207798"/>
                </a:cubicBezTo>
                <a:cubicBezTo>
                  <a:pt x="166450" y="210660"/>
                  <a:pt x="162154" y="213522"/>
                  <a:pt x="157858" y="213522"/>
                </a:cubicBezTo>
                <a:cubicBezTo>
                  <a:pt x="152130" y="214953"/>
                  <a:pt x="147833" y="214953"/>
                  <a:pt x="144969" y="213522"/>
                </a:cubicBezTo>
                <a:cubicBezTo>
                  <a:pt x="140673" y="213522"/>
                  <a:pt x="136377" y="210660"/>
                  <a:pt x="133513" y="209229"/>
                </a:cubicBezTo>
                <a:cubicBezTo>
                  <a:pt x="129217" y="206367"/>
                  <a:pt x="126352" y="202074"/>
                  <a:pt x="123488" y="199212"/>
                </a:cubicBezTo>
                <a:cubicBezTo>
                  <a:pt x="120624" y="194919"/>
                  <a:pt x="119192" y="190626"/>
                  <a:pt x="117760" y="186333"/>
                </a:cubicBezTo>
                <a:cubicBezTo>
                  <a:pt x="116328" y="180609"/>
                  <a:pt x="116328" y="177748"/>
                  <a:pt x="116328" y="173455"/>
                </a:cubicBezTo>
                <a:cubicBezTo>
                  <a:pt x="117760" y="169162"/>
                  <a:pt x="119192" y="164869"/>
                  <a:pt x="122056" y="162007"/>
                </a:cubicBezTo>
                <a:cubicBezTo>
                  <a:pt x="123488" y="157714"/>
                  <a:pt x="127784" y="154852"/>
                  <a:pt x="132081" y="151990"/>
                </a:cubicBezTo>
                <a:cubicBezTo>
                  <a:pt x="139241" y="146266"/>
                  <a:pt x="146401" y="144835"/>
                  <a:pt x="152130" y="144835"/>
                </a:cubicBezTo>
                <a:close/>
                <a:moveTo>
                  <a:pt x="2759" y="131730"/>
                </a:moveTo>
                <a:lnTo>
                  <a:pt x="71671" y="150409"/>
                </a:lnTo>
                <a:lnTo>
                  <a:pt x="73107" y="170525"/>
                </a:lnTo>
                <a:lnTo>
                  <a:pt x="8502" y="200699"/>
                </a:lnTo>
                <a:lnTo>
                  <a:pt x="7066" y="179146"/>
                </a:lnTo>
                <a:lnTo>
                  <a:pt x="15680" y="176272"/>
                </a:lnTo>
                <a:lnTo>
                  <a:pt x="14244" y="154720"/>
                </a:lnTo>
                <a:lnTo>
                  <a:pt x="4195" y="153283"/>
                </a:lnTo>
                <a:close/>
                <a:moveTo>
                  <a:pt x="242581" y="127592"/>
                </a:moveTo>
                <a:lnTo>
                  <a:pt x="565545" y="159128"/>
                </a:lnTo>
                <a:lnTo>
                  <a:pt x="493775" y="461591"/>
                </a:lnTo>
                <a:lnTo>
                  <a:pt x="261242" y="493127"/>
                </a:lnTo>
                <a:lnTo>
                  <a:pt x="0" y="399951"/>
                </a:lnTo>
                <a:lnTo>
                  <a:pt x="195214" y="369849"/>
                </a:lnTo>
                <a:close/>
                <a:moveTo>
                  <a:pt x="345994" y="77420"/>
                </a:moveTo>
                <a:cubicBezTo>
                  <a:pt x="345994" y="78854"/>
                  <a:pt x="344557" y="78854"/>
                  <a:pt x="344557" y="80289"/>
                </a:cubicBezTo>
                <a:cubicBezTo>
                  <a:pt x="343120" y="81723"/>
                  <a:pt x="341684" y="81723"/>
                  <a:pt x="341684" y="83157"/>
                </a:cubicBezTo>
                <a:cubicBezTo>
                  <a:pt x="340247" y="84591"/>
                  <a:pt x="338810" y="86025"/>
                  <a:pt x="337373" y="87459"/>
                </a:cubicBezTo>
                <a:cubicBezTo>
                  <a:pt x="337373" y="88893"/>
                  <a:pt x="337373" y="88893"/>
                  <a:pt x="338810" y="90327"/>
                </a:cubicBezTo>
                <a:cubicBezTo>
                  <a:pt x="338810" y="91762"/>
                  <a:pt x="340247" y="93196"/>
                  <a:pt x="341684" y="93196"/>
                </a:cubicBezTo>
                <a:cubicBezTo>
                  <a:pt x="343120" y="93196"/>
                  <a:pt x="344557" y="93196"/>
                  <a:pt x="345994" y="91762"/>
                </a:cubicBezTo>
                <a:cubicBezTo>
                  <a:pt x="347431" y="90327"/>
                  <a:pt x="348868" y="88893"/>
                  <a:pt x="350305" y="87459"/>
                </a:cubicBezTo>
                <a:cubicBezTo>
                  <a:pt x="350305" y="86025"/>
                  <a:pt x="350305" y="83157"/>
                  <a:pt x="348868" y="81723"/>
                </a:cubicBezTo>
                <a:close/>
                <a:moveTo>
                  <a:pt x="192358" y="57297"/>
                </a:moveTo>
                <a:lnTo>
                  <a:pt x="180893" y="70189"/>
                </a:lnTo>
                <a:lnTo>
                  <a:pt x="192358" y="81648"/>
                </a:lnTo>
                <a:cubicBezTo>
                  <a:pt x="193791" y="81648"/>
                  <a:pt x="195224" y="83081"/>
                  <a:pt x="196657" y="83081"/>
                </a:cubicBezTo>
                <a:cubicBezTo>
                  <a:pt x="198090" y="84513"/>
                  <a:pt x="198090" y="84513"/>
                  <a:pt x="199523" y="84513"/>
                </a:cubicBezTo>
                <a:cubicBezTo>
                  <a:pt x="200957" y="85945"/>
                  <a:pt x="202390" y="84513"/>
                  <a:pt x="203823" y="84513"/>
                </a:cubicBezTo>
                <a:cubicBezTo>
                  <a:pt x="203823" y="84513"/>
                  <a:pt x="205256" y="83081"/>
                  <a:pt x="206689" y="81648"/>
                </a:cubicBezTo>
                <a:cubicBezTo>
                  <a:pt x="210988" y="77351"/>
                  <a:pt x="209555" y="74486"/>
                  <a:pt x="205256" y="68756"/>
                </a:cubicBezTo>
                <a:close/>
                <a:moveTo>
                  <a:pt x="340247" y="50172"/>
                </a:moveTo>
                <a:cubicBezTo>
                  <a:pt x="343120" y="48738"/>
                  <a:pt x="345994" y="48738"/>
                  <a:pt x="347431" y="50172"/>
                </a:cubicBezTo>
                <a:cubicBezTo>
                  <a:pt x="350305" y="50172"/>
                  <a:pt x="351742" y="51606"/>
                  <a:pt x="353178" y="54474"/>
                </a:cubicBezTo>
                <a:cubicBezTo>
                  <a:pt x="354615" y="55909"/>
                  <a:pt x="356052" y="57343"/>
                  <a:pt x="357489" y="60211"/>
                </a:cubicBezTo>
                <a:lnTo>
                  <a:pt x="367547" y="77420"/>
                </a:lnTo>
                <a:cubicBezTo>
                  <a:pt x="368984" y="78854"/>
                  <a:pt x="370420" y="80289"/>
                  <a:pt x="370420" y="81723"/>
                </a:cubicBezTo>
                <a:cubicBezTo>
                  <a:pt x="371857" y="83157"/>
                  <a:pt x="373294" y="84591"/>
                  <a:pt x="374731" y="86025"/>
                </a:cubicBezTo>
                <a:lnTo>
                  <a:pt x="358926" y="96064"/>
                </a:lnTo>
                <a:cubicBezTo>
                  <a:pt x="358926" y="94630"/>
                  <a:pt x="357489" y="94630"/>
                  <a:pt x="357489" y="94630"/>
                </a:cubicBezTo>
                <a:cubicBezTo>
                  <a:pt x="356052" y="93196"/>
                  <a:pt x="356052" y="93196"/>
                  <a:pt x="356052" y="91762"/>
                </a:cubicBezTo>
                <a:cubicBezTo>
                  <a:pt x="354615" y="94630"/>
                  <a:pt x="353178" y="97498"/>
                  <a:pt x="351742" y="100366"/>
                </a:cubicBezTo>
                <a:cubicBezTo>
                  <a:pt x="350305" y="101800"/>
                  <a:pt x="347431" y="103235"/>
                  <a:pt x="344557" y="106103"/>
                </a:cubicBezTo>
                <a:cubicBezTo>
                  <a:pt x="343120" y="106103"/>
                  <a:pt x="340247" y="107537"/>
                  <a:pt x="338810" y="107537"/>
                </a:cubicBezTo>
                <a:cubicBezTo>
                  <a:pt x="337373" y="108971"/>
                  <a:pt x="334499" y="108971"/>
                  <a:pt x="333063" y="108971"/>
                </a:cubicBezTo>
                <a:cubicBezTo>
                  <a:pt x="330189" y="108971"/>
                  <a:pt x="328752" y="107537"/>
                  <a:pt x="327315" y="106103"/>
                </a:cubicBezTo>
                <a:cubicBezTo>
                  <a:pt x="325878" y="106103"/>
                  <a:pt x="323005" y="103235"/>
                  <a:pt x="321568" y="101800"/>
                </a:cubicBezTo>
                <a:cubicBezTo>
                  <a:pt x="321568" y="98932"/>
                  <a:pt x="320131" y="97498"/>
                  <a:pt x="320131" y="94630"/>
                </a:cubicBezTo>
                <a:cubicBezTo>
                  <a:pt x="320131" y="93196"/>
                  <a:pt x="320131" y="91762"/>
                  <a:pt x="321568" y="88893"/>
                </a:cubicBezTo>
                <a:cubicBezTo>
                  <a:pt x="321568" y="87459"/>
                  <a:pt x="323005" y="86025"/>
                  <a:pt x="324442" y="84591"/>
                </a:cubicBezTo>
                <a:cubicBezTo>
                  <a:pt x="325878" y="83157"/>
                  <a:pt x="327315" y="81723"/>
                  <a:pt x="328752" y="80289"/>
                </a:cubicBezTo>
                <a:cubicBezTo>
                  <a:pt x="330189" y="78854"/>
                  <a:pt x="331626" y="77420"/>
                  <a:pt x="333063" y="75986"/>
                </a:cubicBezTo>
                <a:cubicBezTo>
                  <a:pt x="334499" y="74552"/>
                  <a:pt x="335936" y="73118"/>
                  <a:pt x="337373" y="73118"/>
                </a:cubicBezTo>
                <a:cubicBezTo>
                  <a:pt x="338810" y="71684"/>
                  <a:pt x="338810" y="70250"/>
                  <a:pt x="340247" y="70250"/>
                </a:cubicBezTo>
                <a:cubicBezTo>
                  <a:pt x="340247" y="68816"/>
                  <a:pt x="340247" y="67382"/>
                  <a:pt x="340247" y="65947"/>
                </a:cubicBezTo>
                <a:cubicBezTo>
                  <a:pt x="338810" y="64513"/>
                  <a:pt x="337373" y="64513"/>
                  <a:pt x="335936" y="64513"/>
                </a:cubicBezTo>
                <a:cubicBezTo>
                  <a:pt x="334499" y="64513"/>
                  <a:pt x="333063" y="64513"/>
                  <a:pt x="331626" y="65947"/>
                </a:cubicBezTo>
                <a:cubicBezTo>
                  <a:pt x="330189" y="65947"/>
                  <a:pt x="330189" y="67382"/>
                  <a:pt x="328752" y="67382"/>
                </a:cubicBezTo>
                <a:cubicBezTo>
                  <a:pt x="328752" y="68816"/>
                  <a:pt x="328752" y="68816"/>
                  <a:pt x="328752" y="70250"/>
                </a:cubicBezTo>
                <a:cubicBezTo>
                  <a:pt x="327315" y="70250"/>
                  <a:pt x="327315" y="71684"/>
                  <a:pt x="327315" y="71684"/>
                </a:cubicBezTo>
                <a:cubicBezTo>
                  <a:pt x="328752" y="73118"/>
                  <a:pt x="328752" y="73118"/>
                  <a:pt x="328752" y="73118"/>
                </a:cubicBezTo>
                <a:lnTo>
                  <a:pt x="312947" y="83157"/>
                </a:lnTo>
                <a:cubicBezTo>
                  <a:pt x="311510" y="78854"/>
                  <a:pt x="311510" y="75986"/>
                  <a:pt x="311510" y="74552"/>
                </a:cubicBezTo>
                <a:cubicBezTo>
                  <a:pt x="311510" y="71684"/>
                  <a:pt x="312947" y="68816"/>
                  <a:pt x="314384" y="65947"/>
                </a:cubicBezTo>
                <a:cubicBezTo>
                  <a:pt x="315821" y="64513"/>
                  <a:pt x="317257" y="61645"/>
                  <a:pt x="320131" y="60211"/>
                </a:cubicBezTo>
                <a:cubicBezTo>
                  <a:pt x="321568" y="58777"/>
                  <a:pt x="324442" y="57343"/>
                  <a:pt x="327315" y="55909"/>
                </a:cubicBezTo>
                <a:cubicBezTo>
                  <a:pt x="331626" y="53040"/>
                  <a:pt x="335936" y="50172"/>
                  <a:pt x="340247" y="50172"/>
                </a:cubicBezTo>
                <a:close/>
                <a:moveTo>
                  <a:pt x="57416" y="48693"/>
                </a:moveTo>
                <a:cubicBezTo>
                  <a:pt x="55979" y="48693"/>
                  <a:pt x="54542" y="48693"/>
                  <a:pt x="53106" y="50126"/>
                </a:cubicBezTo>
                <a:cubicBezTo>
                  <a:pt x="51669" y="51558"/>
                  <a:pt x="51669" y="51558"/>
                  <a:pt x="51669" y="54424"/>
                </a:cubicBezTo>
                <a:cubicBezTo>
                  <a:pt x="51669" y="55856"/>
                  <a:pt x="51669" y="57289"/>
                  <a:pt x="53106" y="58722"/>
                </a:cubicBezTo>
                <a:cubicBezTo>
                  <a:pt x="54542" y="61588"/>
                  <a:pt x="57416" y="61588"/>
                  <a:pt x="60290" y="63020"/>
                </a:cubicBezTo>
                <a:cubicBezTo>
                  <a:pt x="61727" y="63020"/>
                  <a:pt x="64600" y="61588"/>
                  <a:pt x="67474" y="60155"/>
                </a:cubicBezTo>
                <a:lnTo>
                  <a:pt x="71785" y="55856"/>
                </a:lnTo>
                <a:cubicBezTo>
                  <a:pt x="70348" y="55856"/>
                  <a:pt x="68911" y="54424"/>
                  <a:pt x="67474" y="54424"/>
                </a:cubicBezTo>
                <a:cubicBezTo>
                  <a:pt x="66037" y="52991"/>
                  <a:pt x="64600" y="51558"/>
                  <a:pt x="63163" y="51558"/>
                </a:cubicBezTo>
                <a:cubicBezTo>
                  <a:pt x="60290" y="50126"/>
                  <a:pt x="58853" y="48693"/>
                  <a:pt x="57416" y="48693"/>
                </a:cubicBezTo>
                <a:close/>
                <a:moveTo>
                  <a:pt x="212421" y="34378"/>
                </a:moveTo>
                <a:lnTo>
                  <a:pt x="203823" y="45838"/>
                </a:lnTo>
                <a:lnTo>
                  <a:pt x="213855" y="54432"/>
                </a:lnTo>
                <a:cubicBezTo>
                  <a:pt x="216721" y="57297"/>
                  <a:pt x="218154" y="58729"/>
                  <a:pt x="221020" y="58729"/>
                </a:cubicBezTo>
                <a:cubicBezTo>
                  <a:pt x="222453" y="58729"/>
                  <a:pt x="223886" y="58729"/>
                  <a:pt x="226753" y="55864"/>
                </a:cubicBezTo>
                <a:cubicBezTo>
                  <a:pt x="228186" y="54432"/>
                  <a:pt x="228186" y="53000"/>
                  <a:pt x="228186" y="50135"/>
                </a:cubicBezTo>
                <a:cubicBezTo>
                  <a:pt x="226753" y="48702"/>
                  <a:pt x="225320" y="47270"/>
                  <a:pt x="223886" y="44405"/>
                </a:cubicBezTo>
                <a:close/>
                <a:moveTo>
                  <a:pt x="511087" y="34255"/>
                </a:moveTo>
                <a:cubicBezTo>
                  <a:pt x="515395" y="34255"/>
                  <a:pt x="521138" y="34255"/>
                  <a:pt x="525446" y="35692"/>
                </a:cubicBezTo>
                <a:cubicBezTo>
                  <a:pt x="529753" y="37129"/>
                  <a:pt x="534061" y="38566"/>
                  <a:pt x="536933" y="41439"/>
                </a:cubicBezTo>
                <a:cubicBezTo>
                  <a:pt x="541240" y="44313"/>
                  <a:pt x="544112" y="47187"/>
                  <a:pt x="545548" y="51497"/>
                </a:cubicBezTo>
                <a:cubicBezTo>
                  <a:pt x="548419" y="55808"/>
                  <a:pt x="549855" y="60118"/>
                  <a:pt x="549855" y="65866"/>
                </a:cubicBezTo>
                <a:lnTo>
                  <a:pt x="522574" y="65866"/>
                </a:lnTo>
                <a:cubicBezTo>
                  <a:pt x="521138" y="61555"/>
                  <a:pt x="521138" y="60118"/>
                  <a:pt x="518267" y="58682"/>
                </a:cubicBezTo>
                <a:cubicBezTo>
                  <a:pt x="516831" y="55808"/>
                  <a:pt x="513959" y="55808"/>
                  <a:pt x="511087" y="55808"/>
                </a:cubicBezTo>
                <a:cubicBezTo>
                  <a:pt x="508216" y="55808"/>
                  <a:pt x="506780" y="55808"/>
                  <a:pt x="503908" y="57245"/>
                </a:cubicBezTo>
                <a:cubicBezTo>
                  <a:pt x="502472" y="58682"/>
                  <a:pt x="501037" y="60118"/>
                  <a:pt x="501037" y="61555"/>
                </a:cubicBezTo>
                <a:cubicBezTo>
                  <a:pt x="499601" y="62992"/>
                  <a:pt x="499601" y="65866"/>
                  <a:pt x="498165" y="67303"/>
                </a:cubicBezTo>
                <a:cubicBezTo>
                  <a:pt x="498165" y="70176"/>
                  <a:pt x="498165" y="73050"/>
                  <a:pt x="498165" y="74487"/>
                </a:cubicBezTo>
                <a:cubicBezTo>
                  <a:pt x="498165" y="77361"/>
                  <a:pt x="498165" y="78798"/>
                  <a:pt x="498165" y="81671"/>
                </a:cubicBezTo>
                <a:cubicBezTo>
                  <a:pt x="499601" y="84545"/>
                  <a:pt x="499601" y="85982"/>
                  <a:pt x="501037" y="87419"/>
                </a:cubicBezTo>
                <a:cubicBezTo>
                  <a:pt x="501037" y="88856"/>
                  <a:pt x="502472" y="90292"/>
                  <a:pt x="503908" y="91729"/>
                </a:cubicBezTo>
                <a:cubicBezTo>
                  <a:pt x="506780" y="93166"/>
                  <a:pt x="508216" y="93166"/>
                  <a:pt x="511087" y="93166"/>
                </a:cubicBezTo>
                <a:cubicBezTo>
                  <a:pt x="513959" y="93166"/>
                  <a:pt x="516831" y="93166"/>
                  <a:pt x="519702" y="90292"/>
                </a:cubicBezTo>
                <a:cubicBezTo>
                  <a:pt x="521138" y="87419"/>
                  <a:pt x="522574" y="85982"/>
                  <a:pt x="522574" y="83108"/>
                </a:cubicBezTo>
                <a:lnTo>
                  <a:pt x="551291" y="83108"/>
                </a:lnTo>
                <a:cubicBezTo>
                  <a:pt x="549855" y="87419"/>
                  <a:pt x="548419" y="91729"/>
                  <a:pt x="545548" y="96040"/>
                </a:cubicBezTo>
                <a:cubicBezTo>
                  <a:pt x="544112" y="100350"/>
                  <a:pt x="541240" y="103224"/>
                  <a:pt x="536933" y="106098"/>
                </a:cubicBezTo>
                <a:cubicBezTo>
                  <a:pt x="534061" y="108972"/>
                  <a:pt x="529753" y="111845"/>
                  <a:pt x="525446" y="113282"/>
                </a:cubicBezTo>
                <a:cubicBezTo>
                  <a:pt x="521138" y="114719"/>
                  <a:pt x="515395" y="114719"/>
                  <a:pt x="511087" y="114719"/>
                </a:cubicBezTo>
                <a:cubicBezTo>
                  <a:pt x="505344" y="114719"/>
                  <a:pt x="499601" y="114719"/>
                  <a:pt x="493857" y="111845"/>
                </a:cubicBezTo>
                <a:cubicBezTo>
                  <a:pt x="489550" y="110408"/>
                  <a:pt x="485242" y="107535"/>
                  <a:pt x="480935" y="104661"/>
                </a:cubicBezTo>
                <a:cubicBezTo>
                  <a:pt x="478063" y="100350"/>
                  <a:pt x="473756" y="96040"/>
                  <a:pt x="472320" y="91729"/>
                </a:cubicBezTo>
                <a:cubicBezTo>
                  <a:pt x="469448" y="85982"/>
                  <a:pt x="469448" y="80234"/>
                  <a:pt x="469448" y="74487"/>
                </a:cubicBezTo>
                <a:cubicBezTo>
                  <a:pt x="469448" y="68740"/>
                  <a:pt x="469448" y="62992"/>
                  <a:pt x="472320" y="58682"/>
                </a:cubicBezTo>
                <a:cubicBezTo>
                  <a:pt x="473756" y="52934"/>
                  <a:pt x="478063" y="48624"/>
                  <a:pt x="480935" y="45750"/>
                </a:cubicBezTo>
                <a:cubicBezTo>
                  <a:pt x="485242" y="41439"/>
                  <a:pt x="489550" y="38566"/>
                  <a:pt x="493857" y="37129"/>
                </a:cubicBezTo>
                <a:cubicBezTo>
                  <a:pt x="499601" y="35692"/>
                  <a:pt x="505344" y="34255"/>
                  <a:pt x="511087" y="34255"/>
                </a:cubicBezTo>
                <a:close/>
                <a:moveTo>
                  <a:pt x="417704" y="17158"/>
                </a:moveTo>
                <a:cubicBezTo>
                  <a:pt x="416271" y="17158"/>
                  <a:pt x="414839" y="18588"/>
                  <a:pt x="413406" y="18588"/>
                </a:cubicBezTo>
                <a:cubicBezTo>
                  <a:pt x="413406" y="20018"/>
                  <a:pt x="411974" y="20018"/>
                  <a:pt x="411974" y="21447"/>
                </a:cubicBezTo>
                <a:cubicBezTo>
                  <a:pt x="410542" y="22877"/>
                  <a:pt x="410542" y="24307"/>
                  <a:pt x="410542" y="25737"/>
                </a:cubicBezTo>
                <a:cubicBezTo>
                  <a:pt x="410542" y="27167"/>
                  <a:pt x="411974" y="28597"/>
                  <a:pt x="411974" y="28597"/>
                </a:cubicBezTo>
                <a:cubicBezTo>
                  <a:pt x="413406" y="30026"/>
                  <a:pt x="413406" y="31456"/>
                  <a:pt x="414839" y="31456"/>
                </a:cubicBezTo>
                <a:cubicBezTo>
                  <a:pt x="416271" y="32886"/>
                  <a:pt x="417704" y="32886"/>
                  <a:pt x="419136" y="34316"/>
                </a:cubicBezTo>
                <a:cubicBezTo>
                  <a:pt x="420569" y="34316"/>
                  <a:pt x="422001" y="34316"/>
                  <a:pt x="422001" y="35746"/>
                </a:cubicBezTo>
                <a:cubicBezTo>
                  <a:pt x="423433" y="35746"/>
                  <a:pt x="424866" y="35746"/>
                  <a:pt x="426298" y="35746"/>
                </a:cubicBezTo>
                <a:cubicBezTo>
                  <a:pt x="427731" y="35746"/>
                  <a:pt x="429163" y="35746"/>
                  <a:pt x="430596" y="34316"/>
                </a:cubicBezTo>
                <a:cubicBezTo>
                  <a:pt x="430596" y="34316"/>
                  <a:pt x="432028" y="32886"/>
                  <a:pt x="432028" y="31456"/>
                </a:cubicBezTo>
                <a:cubicBezTo>
                  <a:pt x="433460" y="30026"/>
                  <a:pt x="433460" y="28597"/>
                  <a:pt x="433460" y="27167"/>
                </a:cubicBezTo>
                <a:cubicBezTo>
                  <a:pt x="433460" y="25737"/>
                  <a:pt x="432028" y="25737"/>
                  <a:pt x="432028" y="24307"/>
                </a:cubicBezTo>
                <a:cubicBezTo>
                  <a:pt x="430596" y="22877"/>
                  <a:pt x="430596" y="22877"/>
                  <a:pt x="429163" y="21447"/>
                </a:cubicBezTo>
                <a:cubicBezTo>
                  <a:pt x="427731" y="20018"/>
                  <a:pt x="426298" y="20018"/>
                  <a:pt x="424866" y="20018"/>
                </a:cubicBezTo>
                <a:cubicBezTo>
                  <a:pt x="423433" y="18588"/>
                  <a:pt x="423433" y="18588"/>
                  <a:pt x="422001" y="18588"/>
                </a:cubicBezTo>
                <a:cubicBezTo>
                  <a:pt x="420569" y="17158"/>
                  <a:pt x="419136" y="17158"/>
                  <a:pt x="417704" y="17158"/>
                </a:cubicBezTo>
                <a:close/>
                <a:moveTo>
                  <a:pt x="66037" y="12874"/>
                </a:moveTo>
                <a:cubicBezTo>
                  <a:pt x="70348" y="12874"/>
                  <a:pt x="73221" y="12874"/>
                  <a:pt x="76095" y="14307"/>
                </a:cubicBezTo>
                <a:cubicBezTo>
                  <a:pt x="78969" y="15740"/>
                  <a:pt x="81842" y="17172"/>
                  <a:pt x="84716" y="20038"/>
                </a:cubicBezTo>
                <a:cubicBezTo>
                  <a:pt x="87590" y="22903"/>
                  <a:pt x="90464" y="25769"/>
                  <a:pt x="93337" y="27202"/>
                </a:cubicBezTo>
                <a:cubicBezTo>
                  <a:pt x="97648" y="32932"/>
                  <a:pt x="100521" y="37231"/>
                  <a:pt x="101958" y="41529"/>
                </a:cubicBezTo>
                <a:cubicBezTo>
                  <a:pt x="103395" y="45827"/>
                  <a:pt x="104832" y="48693"/>
                  <a:pt x="104832" y="51558"/>
                </a:cubicBezTo>
                <a:cubicBezTo>
                  <a:pt x="103395" y="54424"/>
                  <a:pt x="101958" y="57289"/>
                  <a:pt x="100521" y="58722"/>
                </a:cubicBezTo>
                <a:cubicBezTo>
                  <a:pt x="99085" y="61588"/>
                  <a:pt x="96211" y="63020"/>
                  <a:pt x="94774" y="64453"/>
                </a:cubicBezTo>
                <a:lnTo>
                  <a:pt x="76095" y="81646"/>
                </a:lnTo>
                <a:cubicBezTo>
                  <a:pt x="74658" y="83079"/>
                  <a:pt x="73221" y="84512"/>
                  <a:pt x="70348" y="87377"/>
                </a:cubicBezTo>
                <a:cubicBezTo>
                  <a:pt x="68911" y="88810"/>
                  <a:pt x="68911" y="90242"/>
                  <a:pt x="67474" y="93108"/>
                </a:cubicBezTo>
                <a:lnTo>
                  <a:pt x="51669" y="75915"/>
                </a:lnTo>
                <a:cubicBezTo>
                  <a:pt x="51669" y="74482"/>
                  <a:pt x="53106" y="74482"/>
                  <a:pt x="53106" y="73050"/>
                </a:cubicBezTo>
                <a:cubicBezTo>
                  <a:pt x="54542" y="71617"/>
                  <a:pt x="54542" y="71617"/>
                  <a:pt x="55979" y="71617"/>
                </a:cubicBezTo>
                <a:lnTo>
                  <a:pt x="55979" y="70184"/>
                </a:lnTo>
                <a:cubicBezTo>
                  <a:pt x="51669" y="70184"/>
                  <a:pt x="48795" y="70184"/>
                  <a:pt x="44484" y="68751"/>
                </a:cubicBezTo>
                <a:cubicBezTo>
                  <a:pt x="41611" y="65886"/>
                  <a:pt x="38737" y="64453"/>
                  <a:pt x="37300" y="61588"/>
                </a:cubicBezTo>
                <a:cubicBezTo>
                  <a:pt x="34427" y="58722"/>
                  <a:pt x="32990" y="57289"/>
                  <a:pt x="31553" y="54424"/>
                </a:cubicBezTo>
                <a:cubicBezTo>
                  <a:pt x="30116" y="51558"/>
                  <a:pt x="30116" y="50126"/>
                  <a:pt x="30116" y="47260"/>
                </a:cubicBezTo>
                <a:cubicBezTo>
                  <a:pt x="30116" y="44394"/>
                  <a:pt x="30116" y="41529"/>
                  <a:pt x="31553" y="40096"/>
                </a:cubicBezTo>
                <a:cubicBezTo>
                  <a:pt x="31553" y="37231"/>
                  <a:pt x="34427" y="35798"/>
                  <a:pt x="35863" y="32932"/>
                </a:cubicBezTo>
                <a:cubicBezTo>
                  <a:pt x="38737" y="31500"/>
                  <a:pt x="40174" y="30067"/>
                  <a:pt x="43048" y="28634"/>
                </a:cubicBezTo>
                <a:cubicBezTo>
                  <a:pt x="45921" y="28634"/>
                  <a:pt x="47358" y="28634"/>
                  <a:pt x="50232" y="28634"/>
                </a:cubicBezTo>
                <a:cubicBezTo>
                  <a:pt x="53106" y="28634"/>
                  <a:pt x="54542" y="30067"/>
                  <a:pt x="57416" y="31500"/>
                </a:cubicBezTo>
                <a:cubicBezTo>
                  <a:pt x="58853" y="32932"/>
                  <a:pt x="61727" y="34365"/>
                  <a:pt x="63163" y="35798"/>
                </a:cubicBezTo>
                <a:cubicBezTo>
                  <a:pt x="66037" y="37231"/>
                  <a:pt x="67474" y="38664"/>
                  <a:pt x="68911" y="40096"/>
                </a:cubicBezTo>
                <a:cubicBezTo>
                  <a:pt x="71785" y="41529"/>
                  <a:pt x="73221" y="42962"/>
                  <a:pt x="74658" y="44394"/>
                </a:cubicBezTo>
                <a:cubicBezTo>
                  <a:pt x="76095" y="45827"/>
                  <a:pt x="77532" y="45827"/>
                  <a:pt x="78969" y="47260"/>
                </a:cubicBezTo>
                <a:cubicBezTo>
                  <a:pt x="80406" y="47260"/>
                  <a:pt x="81842" y="47260"/>
                  <a:pt x="83279" y="45827"/>
                </a:cubicBezTo>
                <a:cubicBezTo>
                  <a:pt x="84716" y="44394"/>
                  <a:pt x="84716" y="42962"/>
                  <a:pt x="84716" y="41529"/>
                </a:cubicBezTo>
                <a:cubicBezTo>
                  <a:pt x="83279" y="38664"/>
                  <a:pt x="83279" y="37231"/>
                  <a:pt x="81842" y="35798"/>
                </a:cubicBezTo>
                <a:cubicBezTo>
                  <a:pt x="80406" y="34365"/>
                  <a:pt x="78969" y="34365"/>
                  <a:pt x="78969" y="32932"/>
                </a:cubicBezTo>
                <a:cubicBezTo>
                  <a:pt x="77532" y="32932"/>
                  <a:pt x="76095" y="32932"/>
                  <a:pt x="76095" y="32932"/>
                </a:cubicBezTo>
                <a:cubicBezTo>
                  <a:pt x="74658" y="32932"/>
                  <a:pt x="73221" y="32932"/>
                  <a:pt x="73221" y="32932"/>
                </a:cubicBezTo>
                <a:cubicBezTo>
                  <a:pt x="71785" y="32932"/>
                  <a:pt x="71785" y="32932"/>
                  <a:pt x="71785" y="34365"/>
                </a:cubicBezTo>
                <a:lnTo>
                  <a:pt x="57416" y="18605"/>
                </a:lnTo>
                <a:cubicBezTo>
                  <a:pt x="60290" y="15740"/>
                  <a:pt x="63163" y="14307"/>
                  <a:pt x="66037" y="12874"/>
                </a:cubicBezTo>
                <a:close/>
                <a:moveTo>
                  <a:pt x="416271" y="0"/>
                </a:moveTo>
                <a:cubicBezTo>
                  <a:pt x="419136" y="0"/>
                  <a:pt x="422001" y="0"/>
                  <a:pt x="424866" y="0"/>
                </a:cubicBezTo>
                <a:cubicBezTo>
                  <a:pt x="427731" y="1430"/>
                  <a:pt x="430596" y="1430"/>
                  <a:pt x="432028" y="2860"/>
                </a:cubicBezTo>
                <a:cubicBezTo>
                  <a:pt x="434893" y="4289"/>
                  <a:pt x="437758" y="5719"/>
                  <a:pt x="440622" y="7149"/>
                </a:cubicBezTo>
                <a:cubicBezTo>
                  <a:pt x="442055" y="10009"/>
                  <a:pt x="444920" y="11439"/>
                  <a:pt x="446352" y="14298"/>
                </a:cubicBezTo>
                <a:cubicBezTo>
                  <a:pt x="447785" y="17158"/>
                  <a:pt x="447785" y="20018"/>
                  <a:pt x="449217" y="22877"/>
                </a:cubicBezTo>
                <a:cubicBezTo>
                  <a:pt x="449217" y="25737"/>
                  <a:pt x="447785" y="28597"/>
                  <a:pt x="446352" y="31456"/>
                </a:cubicBezTo>
                <a:cubicBezTo>
                  <a:pt x="446352" y="32886"/>
                  <a:pt x="444920" y="34316"/>
                  <a:pt x="444920" y="35746"/>
                </a:cubicBezTo>
                <a:cubicBezTo>
                  <a:pt x="443487" y="37176"/>
                  <a:pt x="442055" y="38605"/>
                  <a:pt x="440622" y="38605"/>
                </a:cubicBezTo>
                <a:cubicBezTo>
                  <a:pt x="440622" y="40035"/>
                  <a:pt x="439190" y="40035"/>
                  <a:pt x="437758" y="40035"/>
                </a:cubicBezTo>
                <a:cubicBezTo>
                  <a:pt x="437758" y="41465"/>
                  <a:pt x="436325" y="41465"/>
                  <a:pt x="434893" y="41465"/>
                </a:cubicBezTo>
                <a:lnTo>
                  <a:pt x="440622" y="42895"/>
                </a:lnTo>
                <a:lnTo>
                  <a:pt x="433460" y="58623"/>
                </a:lnTo>
                <a:lnTo>
                  <a:pt x="374731" y="32886"/>
                </a:lnTo>
                <a:lnTo>
                  <a:pt x="381893" y="15728"/>
                </a:lnTo>
                <a:lnTo>
                  <a:pt x="401947" y="25737"/>
                </a:lnTo>
                <a:cubicBezTo>
                  <a:pt x="400515" y="22877"/>
                  <a:pt x="400515" y="21447"/>
                  <a:pt x="400515" y="18588"/>
                </a:cubicBezTo>
                <a:cubicBezTo>
                  <a:pt x="400515" y="15728"/>
                  <a:pt x="400515" y="14298"/>
                  <a:pt x="401947" y="11439"/>
                </a:cubicBezTo>
                <a:cubicBezTo>
                  <a:pt x="403379" y="7149"/>
                  <a:pt x="406244" y="4289"/>
                  <a:pt x="407677" y="2860"/>
                </a:cubicBezTo>
                <a:cubicBezTo>
                  <a:pt x="410542" y="1430"/>
                  <a:pt x="413406" y="0"/>
                  <a:pt x="416271" y="0"/>
                </a:cubicBezTo>
                <a:close/>
                <a:moveTo>
                  <a:pt x="206689" y="0"/>
                </a:moveTo>
                <a:lnTo>
                  <a:pt x="243950" y="34378"/>
                </a:lnTo>
                <a:cubicBezTo>
                  <a:pt x="248249" y="37243"/>
                  <a:pt x="251116" y="41540"/>
                  <a:pt x="252549" y="44405"/>
                </a:cubicBezTo>
                <a:cubicBezTo>
                  <a:pt x="253982" y="48702"/>
                  <a:pt x="255415" y="51567"/>
                  <a:pt x="255415" y="55864"/>
                </a:cubicBezTo>
                <a:cubicBezTo>
                  <a:pt x="255415" y="58729"/>
                  <a:pt x="255415" y="61594"/>
                  <a:pt x="253982" y="63027"/>
                </a:cubicBezTo>
                <a:cubicBezTo>
                  <a:pt x="252549" y="65891"/>
                  <a:pt x="251116" y="68756"/>
                  <a:pt x="249683" y="70189"/>
                </a:cubicBezTo>
                <a:cubicBezTo>
                  <a:pt x="246816" y="73054"/>
                  <a:pt x="242517" y="75918"/>
                  <a:pt x="239651" y="75918"/>
                </a:cubicBezTo>
                <a:cubicBezTo>
                  <a:pt x="236784" y="75918"/>
                  <a:pt x="232485" y="75918"/>
                  <a:pt x="229619" y="75918"/>
                </a:cubicBezTo>
                <a:cubicBezTo>
                  <a:pt x="229619" y="77351"/>
                  <a:pt x="231052" y="78783"/>
                  <a:pt x="231052" y="81648"/>
                </a:cubicBezTo>
                <a:cubicBezTo>
                  <a:pt x="232485" y="83081"/>
                  <a:pt x="232485" y="85945"/>
                  <a:pt x="232485" y="88810"/>
                </a:cubicBezTo>
                <a:cubicBezTo>
                  <a:pt x="232485" y="90243"/>
                  <a:pt x="231052" y="93108"/>
                  <a:pt x="231052" y="95972"/>
                </a:cubicBezTo>
                <a:cubicBezTo>
                  <a:pt x="229619" y="97405"/>
                  <a:pt x="228186" y="100270"/>
                  <a:pt x="225320" y="103134"/>
                </a:cubicBezTo>
                <a:cubicBezTo>
                  <a:pt x="222453" y="105999"/>
                  <a:pt x="219587" y="108864"/>
                  <a:pt x="215288" y="110297"/>
                </a:cubicBezTo>
                <a:cubicBezTo>
                  <a:pt x="212421" y="111729"/>
                  <a:pt x="208122" y="111729"/>
                  <a:pt x="205256" y="111729"/>
                </a:cubicBezTo>
                <a:cubicBezTo>
                  <a:pt x="200957" y="111729"/>
                  <a:pt x="196657" y="110297"/>
                  <a:pt x="193791" y="108864"/>
                </a:cubicBezTo>
                <a:cubicBezTo>
                  <a:pt x="189492" y="107432"/>
                  <a:pt x="186625" y="104567"/>
                  <a:pt x="183759" y="101702"/>
                </a:cubicBezTo>
                <a:lnTo>
                  <a:pt x="145065" y="67324"/>
                </a:lnTo>
                <a:close/>
              </a:path>
            </a:pathLst>
          </a:custGeom>
          <a:solidFill>
            <a:srgbClr val="C00000"/>
          </a:solidFill>
          <a:ln>
            <a:noFill/>
          </a:ln>
        </p:spPr>
      </p:sp>
    </p:spTree>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0"/>
          <p:cNvSpPr>
            <a:spLocks noChangeArrowheads="1"/>
          </p:cNvSpPr>
          <p:nvPr/>
        </p:nvSpPr>
        <p:spPr bwMode="auto">
          <a:xfrm>
            <a:off x="317500" y="282577"/>
            <a:ext cx="11557000" cy="6292851"/>
          </a:xfrm>
          <a:prstGeom prst="rect">
            <a:avLst/>
          </a:prstGeom>
          <a:solidFill>
            <a:schemeClr val="bg1"/>
          </a:solidFill>
          <a:ln>
            <a:noFill/>
          </a:ln>
        </p:spPr>
        <p:txBody>
          <a:bodyPr lIns="91424" tIns="45718" rIns="91424" bIns="45718" anchor="ctr"/>
          <a:lstStyle/>
          <a:p>
            <a:pPr algn="ctr" fontAlgn="base">
              <a:spcBef>
                <a:spcPct val="0"/>
              </a:spcBef>
              <a:spcAft>
                <a:spcPct val="0"/>
              </a:spcAft>
              <a:buFont typeface="Arial" panose="020B0604020202020204" pitchFamily="34" charset="0"/>
              <a:buNone/>
            </a:pPr>
            <a:endParaRPr lang="zh-CN" altLang="zh-CN">
              <a:solidFill>
                <a:srgbClr val="FFFFFF"/>
              </a:solidFill>
              <a:cs typeface="+mn-ea"/>
              <a:sym typeface="+mn-lt"/>
            </a:endParaRPr>
          </a:p>
        </p:txBody>
      </p:sp>
      <p:sp>
        <p:nvSpPr>
          <p:cNvPr id="4" name="文本框 5"/>
          <p:cNvSpPr txBox="1"/>
          <p:nvPr/>
        </p:nvSpPr>
        <p:spPr>
          <a:xfrm>
            <a:off x="8326755" y="647065"/>
            <a:ext cx="3773805" cy="705485"/>
          </a:xfrm>
          <a:prstGeom prst="rect">
            <a:avLst/>
          </a:prstGeom>
          <a:noFill/>
        </p:spPr>
        <p:txBody>
          <a:bodyPr wrap="square" lIns="91386" tIns="45710" rIns="91386" bIns="45710" rtlCol="0">
            <a:spAutoFit/>
          </a:bodyPr>
          <a:lstStyle/>
          <a:p>
            <a:pPr lvl="0" algn="l">
              <a:buClrTx/>
              <a:buSzTx/>
              <a:buFontTx/>
            </a:pPr>
            <a:r>
              <a:rPr lang="en-US" altLang="zh-CN" sz="40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3.</a:t>
            </a:r>
            <a:r>
              <a:rPr lang="zh-CN" altLang="en-US" sz="40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成绩考核规则</a:t>
            </a:r>
            <a:endParaRPr lang="zh-CN" altLang="en-US" sz="4000" b="1" dirty="0">
              <a:solidFill>
                <a:srgbClr val="B83D68"/>
              </a:solidFill>
              <a:latin typeface="微软雅黑" panose="020B0503020204020204" pitchFamily="34" charset="-122"/>
              <a:ea typeface="微软雅黑" panose="020B0503020204020204" pitchFamily="34" charset="-122"/>
              <a:cs typeface="+mn-ea"/>
              <a:sym typeface="+mn-lt"/>
            </a:endParaRPr>
          </a:p>
        </p:txBody>
      </p:sp>
      <p:sp>
        <p:nvSpPr>
          <p:cNvPr id="5" name="Lorem Ipsum"/>
          <p:cNvSpPr/>
          <p:nvPr/>
        </p:nvSpPr>
        <p:spPr bwMode="auto">
          <a:xfrm>
            <a:off x="8552815" y="1688465"/>
            <a:ext cx="3321685" cy="4434840"/>
          </a:xfrm>
          <a:prstGeom prst="rect">
            <a:avLst/>
          </a:prstGeom>
          <a:noFill/>
          <a:ln w="635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71962" tIns="32393" rIns="71962" bIns="32393"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base">
              <a:spcBef>
                <a:spcPct val="0"/>
              </a:spcBef>
              <a:spcAft>
                <a:spcPts val="600"/>
              </a:spcAft>
            </a:pP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在学习过程中，学生可通过</a:t>
            </a:r>
            <a:r>
              <a:rPr lang="zh-CN" altLang="en-US" b="1" dirty="0" smtClean="0">
                <a:solidFill>
                  <a:srgbClr val="FF0000"/>
                </a:solidFill>
                <a:latin typeface="微软雅黑" panose="020B0503020204020204" pitchFamily="34" charset="-122"/>
                <a:ea typeface="微软雅黑" panose="020B0503020204020204" pitchFamily="34" charset="-122"/>
                <a:cs typeface="+mn-ea"/>
                <a:sym typeface="+mn-lt"/>
              </a:rPr>
              <a:t>【成绩分析】</a:t>
            </a: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来查看当前获得的参考分数。也可查看该门课的当前成绩、学习时间、考试时间、成绩规则。</a:t>
            </a:r>
            <a:endParaRPr lang="zh-CN" altLang="en-US" b="1" dirty="0" smtClean="0">
              <a:solidFill>
                <a:schemeClr val="tx1"/>
              </a:solidFill>
              <a:cs typeface="+mn-ea"/>
              <a:sym typeface="+mn-lt"/>
            </a:endParaRPr>
          </a:p>
          <a:p>
            <a:pPr>
              <a:lnSpc>
                <a:spcPct val="150000"/>
              </a:lnSpc>
            </a:pPr>
            <a:r>
              <a:rPr lang="zh-CN" altLang="en-US" b="1" dirty="0" smtClean="0">
                <a:solidFill>
                  <a:srgbClr val="FF0000"/>
                </a:solidFill>
                <a:cs typeface="+mn-ea"/>
                <a:sym typeface="+mn-lt"/>
              </a:rPr>
              <a:t>平时分</a:t>
            </a:r>
            <a:r>
              <a:rPr lang="zh-CN" altLang="en-US" dirty="0" smtClean="0">
                <a:solidFill>
                  <a:schemeClr val="tx1"/>
                </a:solidFill>
                <a:cs typeface="+mn-ea"/>
                <a:sym typeface="+mn-lt"/>
              </a:rPr>
              <a:t>由三部分组成：</a:t>
            </a:r>
            <a:endParaRPr lang="zh-CN" altLang="en-US" dirty="0" smtClean="0">
              <a:solidFill>
                <a:schemeClr val="tx1"/>
              </a:solidFill>
              <a:cs typeface="+mn-ea"/>
              <a:sym typeface="+mn-lt"/>
            </a:endParaRPr>
          </a:p>
          <a:p>
            <a:pPr>
              <a:lnSpc>
                <a:spcPct val="150000"/>
              </a:lnSpc>
            </a:pPr>
            <a:r>
              <a:rPr lang="en-US" altLang="zh-CN" dirty="0" smtClean="0">
                <a:solidFill>
                  <a:schemeClr val="tx1"/>
                </a:solidFill>
                <a:cs typeface="+mn-ea"/>
                <a:sym typeface="+mn-lt"/>
              </a:rPr>
              <a:t>1</a:t>
            </a:r>
            <a:r>
              <a:rPr lang="zh-CN" altLang="en-US" dirty="0" smtClean="0">
                <a:solidFill>
                  <a:schemeClr val="tx1"/>
                </a:solidFill>
                <a:cs typeface="+mn-ea"/>
                <a:sym typeface="+mn-lt"/>
              </a:rPr>
              <a:t>、我的进度</a:t>
            </a:r>
            <a:endParaRPr lang="zh-CN" altLang="en-US" dirty="0" smtClean="0">
              <a:solidFill>
                <a:schemeClr val="tx1"/>
              </a:solidFill>
              <a:cs typeface="+mn-ea"/>
              <a:sym typeface="+mn-lt"/>
            </a:endParaRPr>
          </a:p>
          <a:p>
            <a:pPr>
              <a:lnSpc>
                <a:spcPct val="150000"/>
              </a:lnSpc>
            </a:pPr>
            <a:r>
              <a:rPr lang="en-US" altLang="zh-CN" dirty="0" smtClean="0">
                <a:solidFill>
                  <a:schemeClr val="tx1"/>
                </a:solidFill>
                <a:cs typeface="+mn-ea"/>
                <a:sym typeface="+mn-lt"/>
              </a:rPr>
              <a:t>2</a:t>
            </a:r>
            <a:r>
              <a:rPr lang="zh-CN" altLang="en-US" dirty="0" smtClean="0">
                <a:solidFill>
                  <a:schemeClr val="tx1"/>
                </a:solidFill>
                <a:cs typeface="+mn-ea"/>
                <a:sym typeface="+mn-lt"/>
              </a:rPr>
              <a:t>、学习习惯</a:t>
            </a:r>
            <a:endParaRPr lang="zh-CN" altLang="en-US" dirty="0" smtClean="0">
              <a:solidFill>
                <a:schemeClr val="tx1"/>
              </a:solidFill>
              <a:cs typeface="+mn-ea"/>
              <a:sym typeface="+mn-lt"/>
            </a:endParaRPr>
          </a:p>
          <a:p>
            <a:pPr>
              <a:lnSpc>
                <a:spcPct val="150000"/>
              </a:lnSpc>
            </a:pPr>
            <a:r>
              <a:rPr lang="en-US" altLang="zh-CN" dirty="0" smtClean="0">
                <a:solidFill>
                  <a:schemeClr val="tx1"/>
                </a:solidFill>
                <a:cs typeface="+mn-ea"/>
                <a:sym typeface="+mn-lt"/>
              </a:rPr>
              <a:t>3</a:t>
            </a:r>
            <a:r>
              <a:rPr lang="zh-CN" altLang="en-US" dirty="0" smtClean="0">
                <a:solidFill>
                  <a:schemeClr val="tx1"/>
                </a:solidFill>
                <a:cs typeface="+mn-ea"/>
                <a:sym typeface="+mn-lt"/>
              </a:rPr>
              <a:t>、问答互动</a:t>
            </a:r>
            <a:endParaRPr lang="zh-CN" altLang="en-US" dirty="0" smtClean="0">
              <a:solidFill>
                <a:schemeClr val="tx1"/>
              </a:solidFill>
              <a:cs typeface="+mn-ea"/>
              <a:sym typeface="+mn-lt"/>
            </a:endParaRPr>
          </a:p>
          <a:p>
            <a:pPr>
              <a:lnSpc>
                <a:spcPct val="150000"/>
              </a:lnSpc>
            </a:pPr>
            <a:r>
              <a:rPr lang="zh-CN" altLang="en-US" dirty="0" smtClean="0">
                <a:solidFill>
                  <a:schemeClr val="tx1"/>
                </a:solidFill>
                <a:cs typeface="+mn-ea"/>
                <a:sym typeface="+mn-lt"/>
              </a:rPr>
              <a:t>点击</a:t>
            </a:r>
            <a:r>
              <a:rPr lang="zh-CN" altLang="en-US" b="1" dirty="0" smtClean="0">
                <a:solidFill>
                  <a:srgbClr val="FF0000"/>
                </a:solidFill>
                <a:cs typeface="+mn-ea"/>
                <a:sym typeface="+mn-lt"/>
              </a:rPr>
              <a:t>查看详细计分规则</a:t>
            </a:r>
            <a:r>
              <a:rPr lang="zh-CN" altLang="en-US" dirty="0" smtClean="0">
                <a:solidFill>
                  <a:schemeClr val="tx1"/>
                </a:solidFill>
                <a:cs typeface="+mn-ea"/>
                <a:sym typeface="+mn-lt"/>
              </a:rPr>
              <a:t>，可以进入查看具体的获取指南。</a:t>
            </a:r>
            <a:endParaRPr lang="zh-CN" altLang="en-US" dirty="0" smtClean="0">
              <a:solidFill>
                <a:schemeClr val="tx1"/>
              </a:solidFill>
              <a:cs typeface="+mn-ea"/>
              <a:sym typeface="+mn-lt"/>
            </a:endParaRPr>
          </a:p>
          <a:p>
            <a:pPr>
              <a:lnSpc>
                <a:spcPct val="150000"/>
              </a:lnSpc>
            </a:pP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p:txBody>
      </p:sp>
      <p:pic>
        <p:nvPicPr>
          <p:cNvPr id="10" name="Picture 59" descr="New Macbook Silver.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6110" y="359410"/>
            <a:ext cx="9750425" cy="6297930"/>
          </a:xfrm>
          <a:prstGeom prst="rect">
            <a:avLst/>
          </a:prstGeom>
        </p:spPr>
      </p:pic>
      <p:pic>
        <p:nvPicPr>
          <p:cNvPr id="6" name="图片 5"/>
          <p:cNvPicPr>
            <a:picLocks noChangeAspect="1"/>
          </p:cNvPicPr>
          <p:nvPr/>
        </p:nvPicPr>
        <p:blipFill>
          <a:blip r:embed="rId2"/>
          <a:stretch>
            <a:fillRect/>
          </a:stretch>
        </p:blipFill>
        <p:spPr>
          <a:xfrm>
            <a:off x="415290" y="868045"/>
            <a:ext cx="4147185" cy="2691765"/>
          </a:xfrm>
          <a:prstGeom prst="rect">
            <a:avLst/>
          </a:prstGeom>
        </p:spPr>
      </p:pic>
      <p:pic>
        <p:nvPicPr>
          <p:cNvPr id="7" name="图片 6"/>
          <p:cNvPicPr>
            <a:picLocks noChangeAspect="1"/>
          </p:cNvPicPr>
          <p:nvPr/>
        </p:nvPicPr>
        <p:blipFill>
          <a:blip r:embed="rId3"/>
          <a:stretch>
            <a:fillRect/>
          </a:stretch>
        </p:blipFill>
        <p:spPr>
          <a:xfrm>
            <a:off x="4482465" y="851535"/>
            <a:ext cx="3666490" cy="2628900"/>
          </a:xfrm>
          <a:prstGeom prst="rect">
            <a:avLst/>
          </a:prstGeom>
        </p:spPr>
      </p:pic>
      <p:pic>
        <p:nvPicPr>
          <p:cNvPr id="9" name="图片 8"/>
          <p:cNvPicPr>
            <a:picLocks noChangeAspect="1"/>
          </p:cNvPicPr>
          <p:nvPr/>
        </p:nvPicPr>
        <p:blipFill>
          <a:blip r:embed="rId4"/>
          <a:stretch>
            <a:fillRect/>
          </a:stretch>
        </p:blipFill>
        <p:spPr>
          <a:xfrm>
            <a:off x="415290" y="3480435"/>
            <a:ext cx="7668260" cy="292036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27324" y="4146286"/>
            <a:ext cx="8918376" cy="1089660"/>
          </a:xfrm>
          <a:prstGeom prst="rect">
            <a:avLst/>
          </a:prstGeom>
          <a:solidFill>
            <a:schemeClr val="accent5">
              <a:lumMod val="20000"/>
              <a:lumOff val="80000"/>
            </a:schemeClr>
          </a:solidFill>
        </p:spPr>
        <p:txBody>
          <a:bodyPr wrap="square" lIns="121917" tIns="60958" rIns="121917" bIns="60958" rtlCol="0">
            <a:spAutoFit/>
          </a:bodyPr>
          <a:lstStyle/>
          <a:p>
            <a:endParaRPr lang="en-US" altLang="zh-CN" sz="2100" b="1" dirty="0">
              <a:cs typeface="+mn-ea"/>
              <a:sym typeface="+mn-lt"/>
            </a:endParaRPr>
          </a:p>
          <a:p>
            <a:r>
              <a:rPr lang="zh-CN" altLang="en-US" sz="2100" dirty="0">
                <a:cs typeface="+mn-ea"/>
                <a:sym typeface="+mn-lt"/>
              </a:rPr>
              <a:t>学习进度得分=5*（课程视频完成数+章测试完成数）/ （课程视频总数+章测试总数）</a:t>
            </a:r>
            <a:endParaRPr lang="zh-CN" altLang="en-US" sz="2100" dirty="0">
              <a:cs typeface="+mn-ea"/>
              <a:sym typeface="+mn-lt"/>
            </a:endParaRPr>
          </a:p>
        </p:txBody>
      </p:sp>
      <p:sp>
        <p:nvSpPr>
          <p:cNvPr id="4" name="矩形 3"/>
          <p:cNvSpPr/>
          <p:nvPr/>
        </p:nvSpPr>
        <p:spPr>
          <a:xfrm>
            <a:off x="1520826" y="494226"/>
            <a:ext cx="2946400" cy="829945"/>
          </a:xfrm>
          <a:prstGeom prst="rect">
            <a:avLst/>
          </a:prstGeom>
        </p:spPr>
        <p:txBody>
          <a:bodyPr wrap="square">
            <a:spAutoFit/>
          </a:bodyPr>
          <a:lstStyle/>
          <a:p>
            <a:pPr>
              <a:lnSpc>
                <a:spcPct val="150000"/>
              </a:lnSpc>
            </a:pPr>
            <a:r>
              <a:rPr lang="zh-CN" altLang="en-US" sz="3200" b="1" dirty="0" smtClean="0">
                <a:solidFill>
                  <a:srgbClr val="FF0000"/>
                </a:solidFill>
                <a:latin typeface="+mj-ea"/>
                <a:ea typeface="+mj-ea"/>
                <a:cs typeface="+mn-ea"/>
                <a:sym typeface="+mn-lt"/>
              </a:rPr>
              <a:t>我的</a:t>
            </a:r>
            <a:r>
              <a:rPr lang="zh-CN" altLang="en-US" sz="3200" b="1" dirty="0">
                <a:solidFill>
                  <a:srgbClr val="FF0000"/>
                </a:solidFill>
                <a:latin typeface="+mj-ea"/>
                <a:ea typeface="+mj-ea"/>
                <a:cs typeface="+mn-ea"/>
                <a:sym typeface="+mn-lt"/>
              </a:rPr>
              <a:t>进度</a:t>
            </a:r>
            <a:endParaRPr lang="zh-CN" altLang="en-US" sz="3200" b="1" dirty="0">
              <a:solidFill>
                <a:srgbClr val="FF0000"/>
              </a:solidFill>
              <a:latin typeface="+mj-ea"/>
              <a:ea typeface="+mj-ea"/>
              <a:cs typeface="+mn-ea"/>
              <a:sym typeface="+mn-lt"/>
            </a:endParaRPr>
          </a:p>
        </p:txBody>
      </p:sp>
      <p:pic>
        <p:nvPicPr>
          <p:cNvPr id="2" name="图片 1"/>
          <p:cNvPicPr>
            <a:picLocks noChangeAspect="1"/>
          </p:cNvPicPr>
          <p:nvPr/>
        </p:nvPicPr>
        <p:blipFill>
          <a:blip r:embed="rId1"/>
          <a:stretch>
            <a:fillRect/>
          </a:stretch>
        </p:blipFill>
        <p:spPr>
          <a:xfrm>
            <a:off x="911860" y="2176145"/>
            <a:ext cx="9477375" cy="1781175"/>
          </a:xfrm>
          <a:prstGeom prst="rect">
            <a:avLst/>
          </a:prstGeom>
          <a:ln w="539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90585" y="678180"/>
            <a:ext cx="3559175" cy="5631180"/>
          </a:xfrm>
          <a:prstGeom prst="rect">
            <a:avLst/>
          </a:prstGeom>
          <a:solidFill>
            <a:schemeClr val="accent5">
              <a:lumMod val="20000"/>
              <a:lumOff val="80000"/>
            </a:schemeClr>
          </a:solidFill>
          <a:ln>
            <a:solidFill>
              <a:schemeClr val="accent1"/>
            </a:solidFill>
          </a:ln>
        </p:spPr>
        <p:txBody>
          <a:bodyPr wrap="square" rtlCol="0">
            <a:spAutoFit/>
          </a:bodyPr>
          <a:lstStyle/>
          <a:p>
            <a:endParaRPr lang="zh-CN" altLang="en-US" b="1" dirty="0">
              <a:cs typeface="+mn-ea"/>
              <a:sym typeface="+mn-lt"/>
            </a:endParaRPr>
          </a:p>
          <a:p>
            <a:pPr marL="285750" indent="-285750">
              <a:buFont typeface="Wingdings" panose="05000000000000000000" charset="0"/>
              <a:buChar char="Ø"/>
            </a:pPr>
            <a:r>
              <a:rPr dirty="0">
                <a:cs typeface="+mn-ea"/>
                <a:sym typeface="+mn-lt"/>
              </a:rPr>
              <a:t>学习习惯分获取方式说明：</a:t>
            </a:r>
            <a:endParaRPr dirty="0">
              <a:cs typeface="+mn-ea"/>
              <a:sym typeface="+mn-lt"/>
            </a:endParaRPr>
          </a:p>
          <a:p>
            <a:pPr indent="0">
              <a:buFont typeface="Wingdings" panose="05000000000000000000" charset="0"/>
              <a:buNone/>
            </a:pPr>
            <a:endParaRPr dirty="0">
              <a:cs typeface="+mn-ea"/>
              <a:sym typeface="+mn-lt"/>
            </a:endParaRPr>
          </a:p>
          <a:p>
            <a:pPr marL="285750" indent="-285750">
              <a:buFont typeface="Wingdings" panose="05000000000000000000" charset="0"/>
              <a:buChar char="Ø"/>
            </a:pPr>
            <a:r>
              <a:rPr dirty="0">
                <a:cs typeface="+mn-ea"/>
                <a:sym typeface="+mn-lt"/>
              </a:rPr>
              <a:t> 某一天的学习时长达到建议学习时长的25分钟则记一次规律学习（重复观看视频的时长不计入），规律学习达到一定的次数可获得全部的习惯分。</a:t>
            </a:r>
            <a:endParaRPr dirty="0">
              <a:cs typeface="+mn-ea"/>
              <a:sym typeface="+mn-lt"/>
            </a:endParaRPr>
          </a:p>
          <a:p>
            <a:pPr indent="0">
              <a:buFont typeface="Wingdings" panose="05000000000000000000" charset="0"/>
              <a:buNone/>
            </a:pPr>
            <a:endParaRPr dirty="0">
              <a:cs typeface="+mn-ea"/>
              <a:sym typeface="+mn-lt"/>
            </a:endParaRPr>
          </a:p>
          <a:p>
            <a:pPr marL="285750" indent="-285750">
              <a:buFont typeface="Wingdings" panose="05000000000000000000" charset="0"/>
              <a:buChar char="Ø"/>
            </a:pPr>
            <a:r>
              <a:rPr dirty="0">
                <a:cs typeface="+mn-ea"/>
                <a:sym typeface="+mn-lt"/>
              </a:rPr>
              <a:t> 每天的建议学习时长在下图中以虚线表示，一门课的建议时长是固定的，根据该建议时长学生可以自行调整学习计划；</a:t>
            </a:r>
            <a:endParaRPr dirty="0">
              <a:cs typeface="+mn-ea"/>
              <a:sym typeface="+mn-lt"/>
            </a:endParaRPr>
          </a:p>
          <a:p>
            <a:pPr indent="0">
              <a:buFont typeface="Wingdings" panose="05000000000000000000" charset="0"/>
              <a:buNone/>
            </a:pPr>
            <a:endParaRPr dirty="0">
              <a:cs typeface="+mn-ea"/>
              <a:sym typeface="+mn-lt"/>
            </a:endParaRPr>
          </a:p>
          <a:p>
            <a:pPr marL="285750" indent="-285750">
              <a:buFont typeface="Wingdings" panose="05000000000000000000" charset="0"/>
              <a:buChar char="Ø"/>
            </a:pPr>
            <a:r>
              <a:rPr dirty="0">
                <a:cs typeface="+mn-ea"/>
                <a:sym typeface="+mn-lt"/>
              </a:rPr>
              <a:t>右上角为当前学习习惯得分/习惯分总分</a:t>
            </a:r>
            <a:endParaRPr dirty="0">
              <a:cs typeface="+mn-ea"/>
              <a:sym typeface="+mn-lt"/>
            </a:endParaRPr>
          </a:p>
          <a:p>
            <a:endParaRPr lang="zh-CN" altLang="en-US" dirty="0">
              <a:cs typeface="+mn-ea"/>
              <a:sym typeface="+mn-lt"/>
            </a:endParaRPr>
          </a:p>
          <a:p>
            <a:r>
              <a:rPr lang="zh-CN" altLang="en-US" dirty="0">
                <a:solidFill>
                  <a:schemeClr val="accent2">
                    <a:lumMod val="75000"/>
                  </a:schemeClr>
                </a:solidFill>
                <a:cs typeface="+mn-ea"/>
                <a:sym typeface="+mn-lt"/>
              </a:rPr>
              <a:t>友情提醒：合理分配学习时间，不要等到最后一两天才来刷视频，否则将得不到学习习惯分</a:t>
            </a:r>
            <a:endParaRPr lang="zh-CN" altLang="en-US" dirty="0">
              <a:solidFill>
                <a:schemeClr val="accent2">
                  <a:lumMod val="75000"/>
                </a:schemeClr>
              </a:solidFill>
              <a:cs typeface="+mn-ea"/>
              <a:sym typeface="+mn-lt"/>
            </a:endParaRPr>
          </a:p>
        </p:txBody>
      </p:sp>
      <p:sp>
        <p:nvSpPr>
          <p:cNvPr id="6" name="文本框 5"/>
          <p:cNvSpPr txBox="1"/>
          <p:nvPr/>
        </p:nvSpPr>
        <p:spPr>
          <a:xfrm>
            <a:off x="9441815" y="94615"/>
            <a:ext cx="1808480" cy="583565"/>
          </a:xfrm>
          <a:prstGeom prst="rect">
            <a:avLst/>
          </a:prstGeom>
          <a:noFill/>
        </p:spPr>
        <p:txBody>
          <a:bodyPr wrap="none" rtlCol="0" anchor="t">
            <a:spAutoFit/>
          </a:bodyPr>
          <a:p>
            <a:r>
              <a:rPr lang="zh-CN" altLang="en-US" sz="3200" b="1" dirty="0" smtClean="0">
                <a:solidFill>
                  <a:srgbClr val="FF0000"/>
                </a:solidFill>
                <a:cs typeface="+mn-ea"/>
                <a:sym typeface="+mn-lt"/>
              </a:rPr>
              <a:t>学习习惯</a:t>
            </a:r>
            <a:endParaRPr lang="zh-CN" altLang="en-US" sz="3200"/>
          </a:p>
        </p:txBody>
      </p:sp>
      <p:pic>
        <p:nvPicPr>
          <p:cNvPr id="7" name="图片 6"/>
          <p:cNvPicPr>
            <a:picLocks noChangeAspect="1"/>
          </p:cNvPicPr>
          <p:nvPr/>
        </p:nvPicPr>
        <p:blipFill>
          <a:blip r:embed="rId1"/>
          <a:stretch>
            <a:fillRect/>
          </a:stretch>
        </p:blipFill>
        <p:spPr>
          <a:xfrm>
            <a:off x="70485" y="1069975"/>
            <a:ext cx="8308340" cy="4231005"/>
          </a:xfrm>
          <a:prstGeom prst="rect">
            <a:avLst/>
          </a:prstGeom>
          <a:ln w="44450"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519035" y="78740"/>
            <a:ext cx="4377055" cy="6739255"/>
          </a:xfrm>
          <a:prstGeom prst="rect">
            <a:avLst/>
          </a:prstGeom>
          <a:solidFill>
            <a:schemeClr val="accent5">
              <a:lumMod val="20000"/>
              <a:lumOff val="80000"/>
            </a:schemeClr>
          </a:solidFill>
        </p:spPr>
        <p:txBody>
          <a:bodyPr wrap="square" rtlCol="0">
            <a:spAutoFit/>
          </a:bodyPr>
          <a:lstStyle/>
          <a:p>
            <a:r>
              <a:rPr lang="zh-CN" altLang="en-US" dirty="0" smtClean="0">
                <a:cs typeface="+mn-ea"/>
                <a:sym typeface="+mn-lt"/>
              </a:rPr>
              <a:t>点击</a:t>
            </a:r>
            <a:r>
              <a:rPr lang="zh-CN" altLang="en-US" dirty="0" smtClean="0">
                <a:solidFill>
                  <a:srgbClr val="FF0000"/>
                </a:solidFill>
                <a:cs typeface="+mn-ea"/>
                <a:sym typeface="+mn-lt"/>
              </a:rPr>
              <a:t>【问答】</a:t>
            </a:r>
            <a:r>
              <a:rPr lang="zh-CN" altLang="en-US" dirty="0" smtClean="0">
                <a:cs typeface="+mn-ea"/>
                <a:sym typeface="+mn-lt"/>
              </a:rPr>
              <a:t>参与</a:t>
            </a:r>
            <a:r>
              <a:rPr lang="zh-CN" altLang="en-US" dirty="0">
                <a:cs typeface="+mn-ea"/>
                <a:sym typeface="+mn-lt"/>
              </a:rPr>
              <a:t>讨论，进行有效的提问和回答或者获得老师和同学的点赞和回答都会增加自己在问答社区的贡献度</a:t>
            </a:r>
            <a:endParaRPr lang="zh-CN" altLang="en-US" dirty="0">
              <a:cs typeface="+mn-ea"/>
              <a:sym typeface="+mn-lt"/>
            </a:endParaRPr>
          </a:p>
          <a:p>
            <a:endParaRPr lang="zh-CN" altLang="en-US" dirty="0">
              <a:cs typeface="+mn-ea"/>
              <a:sym typeface="+mn-lt"/>
            </a:endParaRPr>
          </a:p>
          <a:p>
            <a:r>
              <a:rPr lang="zh-CN" altLang="en-US" dirty="0">
                <a:cs typeface="+mn-ea"/>
                <a:sym typeface="+mn-lt"/>
              </a:rPr>
              <a:t>学习互动得分由当前贡献度在整体学生中的</a:t>
            </a:r>
            <a:r>
              <a:rPr lang="zh-CN" altLang="en-US" b="1" dirty="0">
                <a:cs typeface="+mn-ea"/>
                <a:sym typeface="+mn-lt"/>
              </a:rPr>
              <a:t>贡献度</a:t>
            </a:r>
            <a:r>
              <a:rPr lang="zh-CN" altLang="en-US" dirty="0">
                <a:cs typeface="+mn-ea"/>
                <a:sym typeface="+mn-lt"/>
              </a:rPr>
              <a:t>排名决定，排名越高，互动分越高。排名处于变化中，因此互动分也会一直变化，直到学习结束时间，会确定最终的排名以及学习互动得分</a:t>
            </a:r>
            <a:r>
              <a:rPr lang="zh-CN" altLang="en-US" dirty="0" smtClean="0">
                <a:cs typeface="+mn-ea"/>
                <a:sym typeface="+mn-lt"/>
              </a:rPr>
              <a:t>。</a:t>
            </a:r>
            <a:endParaRPr lang="en-US" altLang="zh-CN" dirty="0" smtClean="0">
              <a:cs typeface="+mn-ea"/>
              <a:sym typeface="+mn-lt"/>
            </a:endParaRPr>
          </a:p>
          <a:p>
            <a:endParaRPr lang="en-US" altLang="zh-CN" dirty="0" smtClean="0">
              <a:cs typeface="+mn-ea"/>
              <a:sym typeface="+mn-lt"/>
            </a:endParaRPr>
          </a:p>
          <a:p>
            <a:r>
              <a:rPr lang="zh-CN" altLang="zh-CN" dirty="0"/>
              <a:t>学习互动分获取方式说明：参与问答互动，积累贡献度，学习互动得分由排名决定，比如学习互动分占比为</a:t>
            </a:r>
            <a:r>
              <a:rPr lang="en-US" altLang="zh-CN" dirty="0"/>
              <a:t>5</a:t>
            </a:r>
            <a:r>
              <a:rPr lang="zh-CN" altLang="zh-CN" dirty="0"/>
              <a:t>分，如果你排名前</a:t>
            </a:r>
            <a:r>
              <a:rPr lang="en-US" altLang="zh-CN" dirty="0"/>
              <a:t>80%</a:t>
            </a:r>
            <a:r>
              <a:rPr lang="zh-CN" altLang="zh-CN" dirty="0"/>
              <a:t>，则互动得分为</a:t>
            </a:r>
            <a:r>
              <a:rPr lang="en-US" altLang="zh-CN" dirty="0"/>
              <a:t>5*80%=4</a:t>
            </a:r>
            <a:r>
              <a:rPr lang="zh-CN" altLang="zh-CN" dirty="0"/>
              <a:t>分</a:t>
            </a:r>
            <a:endParaRPr lang="zh-CN" altLang="zh-CN" dirty="0"/>
          </a:p>
          <a:p>
            <a:endParaRPr lang="zh-CN" altLang="zh-CN" dirty="0"/>
          </a:p>
          <a:p>
            <a:r>
              <a:rPr lang="zh-CN" altLang="zh-CN" dirty="0"/>
              <a:t>能够积累</a:t>
            </a:r>
            <a:r>
              <a:rPr lang="zh-CN" altLang="zh-CN" b="1" dirty="0"/>
              <a:t>贡献度</a:t>
            </a:r>
            <a:r>
              <a:rPr lang="zh-CN" altLang="zh-CN" dirty="0"/>
              <a:t>的行为包括：回答获得老师的赞+10；问题获得老师的回答+3；回答获得同学的赞+2；问题获得同学的回答+0.5；有效提问+1；有效回答+1。</a:t>
            </a:r>
            <a:endParaRPr lang="zh-CN" altLang="zh-CN" dirty="0"/>
          </a:p>
          <a:p>
            <a:endParaRPr lang="en-US" altLang="zh-CN" dirty="0" smtClean="0">
              <a:cs typeface="+mn-ea"/>
              <a:sym typeface="+mn-lt"/>
            </a:endParaRPr>
          </a:p>
          <a:p>
            <a:r>
              <a:rPr lang="zh-CN" altLang="en-US" dirty="0" smtClean="0">
                <a:solidFill>
                  <a:srgbClr val="C55A11"/>
                </a:solidFill>
              </a:rPr>
              <a:t>提醒：</a:t>
            </a:r>
            <a:r>
              <a:rPr lang="zh-CN" altLang="zh-CN" dirty="0" smtClean="0">
                <a:solidFill>
                  <a:srgbClr val="C55A11"/>
                </a:solidFill>
              </a:rPr>
              <a:t>提问和回</a:t>
            </a:r>
            <a:r>
              <a:rPr lang="zh-CN" altLang="zh-CN" dirty="0">
                <a:solidFill>
                  <a:srgbClr val="C55A11"/>
                </a:solidFill>
              </a:rPr>
              <a:t>答需经过系统和人工审核判定为有效后才会累计进贡献度，并不是发的所有帖子都会计算进贡献度，垃圾帖、广告贴、事务型问题贴等都是无效的。 </a:t>
            </a:r>
            <a:endParaRPr lang="zh-CN" altLang="en-US" dirty="0">
              <a:solidFill>
                <a:srgbClr val="C55A11"/>
              </a:solidFill>
              <a:cs typeface="+mn-ea"/>
              <a:sym typeface="+mn-lt"/>
            </a:endParaRPr>
          </a:p>
        </p:txBody>
      </p:sp>
      <p:sp>
        <p:nvSpPr>
          <p:cNvPr id="4" name="文本框 3"/>
          <p:cNvSpPr txBox="1"/>
          <p:nvPr/>
        </p:nvSpPr>
        <p:spPr>
          <a:xfrm>
            <a:off x="588645" y="371475"/>
            <a:ext cx="2138680" cy="645160"/>
          </a:xfrm>
          <a:prstGeom prst="rect">
            <a:avLst/>
          </a:prstGeom>
          <a:noFill/>
        </p:spPr>
        <p:txBody>
          <a:bodyPr wrap="none" rtlCol="0">
            <a:spAutoFit/>
          </a:bodyPr>
          <a:lstStyle/>
          <a:p>
            <a:r>
              <a:rPr kumimoji="1" lang="en-US" altLang="zh-CN" sz="3600" b="1" dirty="0" smtClean="0">
                <a:solidFill>
                  <a:srgbClr val="FF0000"/>
                </a:solidFill>
              </a:rPr>
              <a:t> </a:t>
            </a:r>
            <a:r>
              <a:rPr kumimoji="1" lang="zh-CN" altLang="en-US" sz="3600" b="1" dirty="0" smtClean="0">
                <a:solidFill>
                  <a:srgbClr val="FF0000"/>
                </a:solidFill>
              </a:rPr>
              <a:t>学习互动</a:t>
            </a:r>
            <a:endParaRPr kumimoji="1" lang="zh-CN" altLang="en-US" sz="3600" b="1" dirty="0">
              <a:solidFill>
                <a:srgbClr val="FF0000"/>
              </a:solidFill>
            </a:endParaRPr>
          </a:p>
        </p:txBody>
      </p:sp>
      <p:pic>
        <p:nvPicPr>
          <p:cNvPr id="5" name="图片 4"/>
          <p:cNvPicPr>
            <a:picLocks noChangeAspect="1"/>
          </p:cNvPicPr>
          <p:nvPr/>
        </p:nvPicPr>
        <p:blipFill>
          <a:blip r:embed="rId1"/>
          <a:stretch>
            <a:fillRect/>
          </a:stretch>
        </p:blipFill>
        <p:spPr>
          <a:xfrm>
            <a:off x="56515" y="1772920"/>
            <a:ext cx="7462520" cy="4483735"/>
          </a:xfrm>
          <a:prstGeom prst="rect">
            <a:avLst/>
          </a:prstGeom>
          <a:ln w="38100" cmpd="sng">
            <a:solidFill>
              <a:schemeClr val="accent1">
                <a:shade val="50000"/>
              </a:schemeClr>
            </a:solidFill>
            <a:prstDash val="solid"/>
          </a:ln>
        </p:spPr>
      </p:pic>
      <p:pic>
        <p:nvPicPr>
          <p:cNvPr id="2" name="图片 1"/>
          <p:cNvPicPr>
            <a:picLocks noChangeAspect="1"/>
          </p:cNvPicPr>
          <p:nvPr/>
        </p:nvPicPr>
        <p:blipFill>
          <a:blip r:embed="rId2"/>
          <a:stretch>
            <a:fillRect/>
          </a:stretch>
        </p:blipFill>
        <p:spPr>
          <a:xfrm>
            <a:off x="4194810" y="560705"/>
            <a:ext cx="3324225" cy="2562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52010" y="97155"/>
            <a:ext cx="3238500" cy="584776"/>
          </a:xfrm>
          <a:prstGeom prst="rect">
            <a:avLst/>
          </a:prstGeom>
          <a:noFill/>
        </p:spPr>
        <p:txBody>
          <a:bodyPr wrap="square" rtlCol="0">
            <a:spAutoFit/>
          </a:bodyPr>
          <a:lstStyle/>
          <a:p>
            <a:r>
              <a:rPr kumimoji="1" lang="en-US" altLang="zh-CN" sz="3200" b="1" dirty="0" smtClean="0">
                <a:solidFill>
                  <a:srgbClr val="FF0000"/>
                </a:solidFill>
              </a:rPr>
              <a:t>          </a:t>
            </a:r>
            <a:r>
              <a:rPr kumimoji="1" lang="zh-CN" altLang="en-US" sz="3200" b="1" dirty="0" smtClean="0">
                <a:solidFill>
                  <a:srgbClr val="FF0000"/>
                </a:solidFill>
              </a:rPr>
              <a:t>最终成绩</a:t>
            </a:r>
            <a:endParaRPr kumimoji="1" lang="zh-CN" altLang="en-US" sz="3200" b="1" dirty="0">
              <a:solidFill>
                <a:srgbClr val="FF0000"/>
              </a:solidFill>
            </a:endParaRPr>
          </a:p>
        </p:txBody>
      </p:sp>
      <p:sp>
        <p:nvSpPr>
          <p:cNvPr id="5" name="矩形 4"/>
          <p:cNvSpPr/>
          <p:nvPr/>
        </p:nvSpPr>
        <p:spPr>
          <a:xfrm>
            <a:off x="7890510" y="681990"/>
            <a:ext cx="3994785" cy="4799965"/>
          </a:xfrm>
          <a:prstGeom prst="rect">
            <a:avLst/>
          </a:prstGeom>
        </p:spPr>
        <p:txBody>
          <a:bodyPr wrap="square">
            <a:spAutoFit/>
          </a:bodyPr>
          <a:lstStyle/>
          <a:p>
            <a:endParaRPr lang="en-US" altLang="zh-CN" dirty="0" smtClean="0"/>
          </a:p>
          <a:p>
            <a:r>
              <a:rPr lang="zh-CN" altLang="zh-CN" dirty="0" smtClean="0"/>
              <a:t>在学习过</a:t>
            </a:r>
            <a:r>
              <a:rPr lang="zh-CN" altLang="zh-CN" dirty="0"/>
              <a:t>程中，学生可通过</a:t>
            </a:r>
            <a:r>
              <a:rPr lang="zh-CN" altLang="zh-CN" b="1" dirty="0">
                <a:solidFill>
                  <a:srgbClr val="FF0000"/>
                </a:solidFill>
              </a:rPr>
              <a:t>【课程学习】</a:t>
            </a:r>
            <a:r>
              <a:rPr lang="zh-CN" altLang="zh-CN" dirty="0"/>
              <a:t>模块中的</a:t>
            </a:r>
            <a:r>
              <a:rPr lang="zh-CN" altLang="zh-CN" dirty="0">
                <a:solidFill>
                  <a:srgbClr val="FF0000"/>
                </a:solidFill>
              </a:rPr>
              <a:t>【</a:t>
            </a:r>
            <a:r>
              <a:rPr lang="zh-CN" altLang="zh-CN" b="1" dirty="0">
                <a:solidFill>
                  <a:srgbClr val="FF0000"/>
                </a:solidFill>
              </a:rPr>
              <a:t>成绩分析</a:t>
            </a:r>
            <a:r>
              <a:rPr lang="zh-CN" altLang="zh-CN" dirty="0">
                <a:solidFill>
                  <a:srgbClr val="FF0000"/>
                </a:solidFill>
              </a:rPr>
              <a:t>】</a:t>
            </a:r>
            <a:r>
              <a:rPr lang="zh-CN" altLang="zh-CN" dirty="0"/>
              <a:t>来查看当前获得的</a:t>
            </a:r>
            <a:r>
              <a:rPr lang="zh-CN" altLang="zh-CN" b="1" dirty="0"/>
              <a:t>参考</a:t>
            </a:r>
            <a:r>
              <a:rPr lang="zh-CN" altLang="zh-CN" dirty="0"/>
              <a:t>分数</a:t>
            </a:r>
            <a:r>
              <a:rPr lang="zh-CN" altLang="zh-CN" dirty="0" smtClean="0"/>
              <a:t>。</a:t>
            </a:r>
            <a:endParaRPr lang="en-US" altLang="zh-CN" dirty="0" smtClean="0"/>
          </a:p>
          <a:p>
            <a:endParaRPr lang="en-US" altLang="zh-CN" dirty="0"/>
          </a:p>
          <a:p>
            <a:endParaRPr lang="en-US" altLang="zh-CN" dirty="0" smtClean="0"/>
          </a:p>
          <a:p>
            <a:r>
              <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rPr>
              <a:t>注：期末考试成绩在考试截止日期后的48小时自动发布。</a:t>
            </a:r>
            <a:endParaRPr lang="zh-CN" altLang="zh-CN" dirty="0">
              <a:solidFill>
                <a:schemeClr val="accent2">
                  <a:lumMod val="75000"/>
                </a:schemeClr>
              </a:solidFill>
            </a:endParaRPr>
          </a:p>
          <a:p>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a:p>
            <a:r>
              <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rPr>
              <a:t>【成绩分析】中的分数仅作为学习过程中的参考，   智慧树最终成绩以成绩发布后为准。</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a:p>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a:p>
            <a:r>
              <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rPr>
              <a:t>在学习过程中，若【成绩分析】中的各项得分出现问题，可先自行刷新一下再查看（如图所示）。</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mn-ea"/>
              <a:sym typeface="+mn-lt"/>
            </a:endParaRPr>
          </a:p>
          <a:p>
            <a:endParaRPr lang="zh-CN" altLang="zh-CN" dirty="0"/>
          </a:p>
        </p:txBody>
      </p:sp>
      <p:pic>
        <p:nvPicPr>
          <p:cNvPr id="4" name="图片 3"/>
          <p:cNvPicPr>
            <a:picLocks noChangeAspect="1"/>
          </p:cNvPicPr>
          <p:nvPr/>
        </p:nvPicPr>
        <p:blipFill>
          <a:blip r:embed="rId1"/>
          <a:stretch>
            <a:fillRect/>
          </a:stretch>
        </p:blipFill>
        <p:spPr>
          <a:xfrm>
            <a:off x="45720" y="826770"/>
            <a:ext cx="7662545" cy="5578475"/>
          </a:xfrm>
          <a:prstGeom prst="rect">
            <a:avLst/>
          </a:prstGeom>
          <a:ln w="53975" cmpd="sng">
            <a:solidFill>
              <a:schemeClr val="accent2"/>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6"/>
          <p:cNvGrpSpPr>
            <a:grpSpLocks noChangeAspect="1"/>
          </p:cNvGrpSpPr>
          <p:nvPr/>
        </p:nvGrpSpPr>
        <p:grpSpPr bwMode="auto">
          <a:xfrm>
            <a:off x="2510019" y="4865104"/>
            <a:ext cx="1158875" cy="2000249"/>
            <a:chOff x="1449" y="1496"/>
            <a:chExt cx="730" cy="1260"/>
          </a:xfrm>
          <a:blipFill rotWithShape="1">
            <a:blip r:embed="rId1"/>
            <a:tile tx="0" ty="0" sx="100000" sy="100000" flip="none" algn="tl"/>
          </a:blipFill>
        </p:grpSpPr>
        <p:sp>
          <p:nvSpPr>
            <p:cNvPr id="13"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20" name="Group 21"/>
          <p:cNvGrpSpPr>
            <a:grpSpLocks noChangeAspect="1"/>
          </p:cNvGrpSpPr>
          <p:nvPr/>
        </p:nvGrpSpPr>
        <p:grpSpPr bwMode="auto">
          <a:xfrm>
            <a:off x="8425967" y="4886007"/>
            <a:ext cx="1209675" cy="1979613"/>
            <a:chOff x="3270" y="1510"/>
            <a:chExt cx="762" cy="1247"/>
          </a:xfrm>
          <a:blipFill rotWithShape="1">
            <a:blip r:embed="rId2"/>
            <a:tile tx="0" ty="0" sx="100000" sy="100000" flip="none" algn="tl"/>
          </a:blipFill>
        </p:grpSpPr>
        <p:sp>
          <p:nvSpPr>
            <p:cNvPr id="21"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p:spPr>
          <p:txBody>
            <a:bodyPr vert="horz" wrap="square" lIns="91440" tIns="45720" rIns="91440" bIns="45720" numCol="1" anchor="t" anchorCtr="0" compatLnSpc="1"/>
            <a:lstStyle/>
            <a:p>
              <a:endParaRPr lang="zh-CN" altLang="en-US"/>
            </a:p>
          </p:txBody>
        </p:sp>
        <p:sp>
          <p:nvSpPr>
            <p:cNvPr id="22"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2" name="文本框 1"/>
          <p:cNvSpPr txBox="1"/>
          <p:nvPr/>
        </p:nvSpPr>
        <p:spPr>
          <a:xfrm>
            <a:off x="4636770" y="144145"/>
            <a:ext cx="2175510" cy="583565"/>
          </a:xfrm>
          <a:prstGeom prst="rect">
            <a:avLst/>
          </a:prstGeom>
          <a:noFill/>
        </p:spPr>
        <p:txBody>
          <a:bodyPr wrap="none" rtlCol="0">
            <a:spAutoFit/>
          </a:bodyPr>
          <a:p>
            <a:pPr>
              <a:buClrTx/>
              <a:buSzTx/>
              <a:buFontTx/>
            </a:pPr>
            <a:r>
              <a:rPr lang="en-US" altLang="zh-CN" sz="32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4.</a:t>
            </a:r>
            <a:r>
              <a:rPr lang="zh-CN" altLang="en-US" sz="32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问题处理</a:t>
            </a:r>
            <a:endParaRPr lang="zh-CN" altLang="en-US" sz="3200"/>
          </a:p>
        </p:txBody>
      </p:sp>
      <p:grpSp>
        <p:nvGrpSpPr>
          <p:cNvPr id="4" name="组合 3"/>
          <p:cNvGrpSpPr/>
          <p:nvPr/>
        </p:nvGrpSpPr>
        <p:grpSpPr>
          <a:xfrm>
            <a:off x="1393190" y="869315"/>
            <a:ext cx="3392170" cy="3995420"/>
            <a:chOff x="6519" y="1322"/>
            <a:chExt cx="5342" cy="6292"/>
          </a:xfrm>
        </p:grpSpPr>
        <p:sp>
          <p:nvSpPr>
            <p:cNvPr id="9" name="文本框 8"/>
            <p:cNvSpPr txBox="1"/>
            <p:nvPr/>
          </p:nvSpPr>
          <p:spPr>
            <a:xfrm>
              <a:off x="6519" y="6114"/>
              <a:ext cx="5343" cy="1501"/>
            </a:xfrm>
            <a:prstGeom prst="rect">
              <a:avLst/>
            </a:prstGeom>
            <a:noFill/>
          </p:spPr>
          <p:txBody>
            <a:bodyPr wrap="square" rtlCol="0">
              <a:spAutoFit/>
            </a:bodyPr>
            <a:lstStyle/>
            <a:p>
              <a:pPr algn="ctr"/>
              <a:r>
                <a:rPr lang="zh-CN" altLang="en-US" sz="1400" b="1">
                  <a:sym typeface="+mn-ea"/>
                </a:rPr>
                <a:t>输入学校、姓名、学号、以及绑定的手机号码和问题，给人工客服即可</a:t>
              </a:r>
              <a:endParaRPr lang="zh-CN" altLang="en-US" sz="1400" b="1"/>
            </a:p>
            <a:p>
              <a:pPr algn="ctr"/>
              <a:r>
                <a:rPr lang="en-US" altLang="zh-CN" sz="1400" b="1">
                  <a:sym typeface="+mn-ea"/>
                </a:rPr>
                <a:t>7*16</a:t>
              </a:r>
              <a:r>
                <a:rPr lang="zh-CN" altLang="en-US" sz="1400" b="1">
                  <a:sym typeface="+mn-ea"/>
                </a:rPr>
                <a:t>小时在线，</a:t>
              </a:r>
              <a:endParaRPr lang="zh-CN" altLang="en-US" sz="1400" b="1"/>
            </a:p>
            <a:p>
              <a:pPr algn="ctr"/>
              <a:r>
                <a:rPr lang="en-US" altLang="zh-CN" sz="1400" b="1">
                  <a:sym typeface="+mn-ea"/>
                </a:rPr>
                <a:t>8:30-24:00</a:t>
              </a:r>
              <a:endParaRPr kumimoji="1" lang="en-US" altLang="zh-CN" dirty="0" smtClean="0"/>
            </a:p>
          </p:txBody>
        </p:sp>
        <p:pic>
          <p:nvPicPr>
            <p:cNvPr id="3" name="图片 2"/>
            <p:cNvPicPr>
              <a:picLocks noChangeAspect="1"/>
            </p:cNvPicPr>
            <p:nvPr/>
          </p:nvPicPr>
          <p:blipFill>
            <a:blip r:embed="rId3"/>
            <a:stretch>
              <a:fillRect/>
            </a:stretch>
          </p:blipFill>
          <p:spPr>
            <a:xfrm>
              <a:off x="7117" y="1322"/>
              <a:ext cx="4146" cy="4792"/>
            </a:xfrm>
            <a:prstGeom prst="rect">
              <a:avLst/>
            </a:prstGeom>
          </p:spPr>
        </p:pic>
      </p:grpSp>
      <p:pic>
        <p:nvPicPr>
          <p:cNvPr id="8" name="图片 7"/>
          <p:cNvPicPr>
            <a:picLocks noChangeAspect="1"/>
          </p:cNvPicPr>
          <p:nvPr/>
        </p:nvPicPr>
        <p:blipFill>
          <a:blip r:embed="rId4"/>
          <a:stretch>
            <a:fillRect/>
          </a:stretch>
        </p:blipFill>
        <p:spPr>
          <a:xfrm>
            <a:off x="7750175" y="265430"/>
            <a:ext cx="2538730" cy="4250055"/>
          </a:xfrm>
          <a:prstGeom prst="rect">
            <a:avLst/>
          </a:prstGeom>
        </p:spPr>
      </p:pic>
      <p:sp>
        <p:nvSpPr>
          <p:cNvPr id="100" name="文本框 99"/>
          <p:cNvSpPr txBox="1"/>
          <p:nvPr/>
        </p:nvSpPr>
        <p:spPr>
          <a:xfrm>
            <a:off x="6812280" y="3912235"/>
            <a:ext cx="4210050" cy="922020"/>
          </a:xfrm>
          <a:prstGeom prst="rect">
            <a:avLst/>
          </a:prstGeom>
          <a:noFill/>
          <a:ln w="9525">
            <a:noFill/>
          </a:ln>
        </p:spPr>
        <p:txBody>
          <a:bodyPr wrap="square">
            <a:spAutoFit/>
          </a:bodyPr>
          <a:p>
            <a:pPr marL="228600" indent="-228600" algn="ctr"/>
            <a:r>
              <a:rPr lang="zh-CN" b="1">
                <a:ea typeface="微软雅黑" panose="020B0503020204020204" pitchFamily="34" charset="-122"/>
              </a:rPr>
              <a:t>服务中心</a:t>
            </a:r>
            <a:endParaRPr lang="zh-CN" b="1">
              <a:ea typeface="微软雅黑" panose="020B0503020204020204" pitchFamily="34" charset="-122"/>
            </a:endParaRPr>
          </a:p>
          <a:p>
            <a:pPr marL="228600" indent="-228600" algn="ctr"/>
            <a:r>
              <a:rPr lang="zh-CN" b="1">
                <a:ea typeface="微软雅黑" panose="020B0503020204020204" pitchFamily="34" charset="-122"/>
              </a:rPr>
              <a:t>学生也可以访问</a:t>
            </a:r>
            <a:r>
              <a:rPr lang="zh-CN" b="1" u="sng">
                <a:solidFill>
                  <a:srgbClr val="FF0000"/>
                </a:solidFill>
                <a:ea typeface="微软雅黑" panose="020B0503020204020204" pitchFamily="34" charset="-122"/>
                <a:hlinkClick r:id="rId5"/>
              </a:rPr>
              <a:t>服务中心</a:t>
            </a:r>
            <a:r>
              <a:rPr lang="zh-CN" b="1" u="sng">
                <a:solidFill>
                  <a:schemeClr val="tx1"/>
                </a:solidFill>
                <a:ea typeface="微软雅黑" panose="020B0503020204020204" pitchFamily="34" charset="-122"/>
              </a:rPr>
              <a:t>，</a:t>
            </a:r>
            <a:r>
              <a:rPr lang="zh-CN" b="1">
                <a:ea typeface="微软雅黑" panose="020B0503020204020204" pitchFamily="34" charset="-122"/>
                <a:cs typeface="Times New Roman" panose="02020603050405020304" charset="0"/>
              </a:rPr>
              <a:t>查询常见问题解答。</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p:nvPr/>
        </p:nvPicPr>
        <p:blipFill>
          <a:blip r:embed="rId1"/>
          <a:stretch>
            <a:fillRect/>
          </a:stretch>
        </p:blipFill>
        <p:spPr>
          <a:xfrm>
            <a:off x="135890" y="896620"/>
            <a:ext cx="4312920" cy="2927985"/>
          </a:xfrm>
          <a:prstGeom prst="rect">
            <a:avLst/>
          </a:prstGeom>
          <a:noFill/>
          <a:ln w="50800" cmpd="sng">
            <a:solidFill>
              <a:schemeClr val="accent2"/>
            </a:solidFill>
            <a:prstDash val="solid"/>
          </a:ln>
        </p:spPr>
      </p:pic>
      <p:sp>
        <p:nvSpPr>
          <p:cNvPr id="10" name="文本框 9"/>
          <p:cNvSpPr txBox="1"/>
          <p:nvPr/>
        </p:nvSpPr>
        <p:spPr>
          <a:xfrm>
            <a:off x="4373245" y="59055"/>
            <a:ext cx="2316480" cy="521970"/>
          </a:xfrm>
          <a:prstGeom prst="rect">
            <a:avLst/>
          </a:prstGeom>
          <a:noFill/>
        </p:spPr>
        <p:txBody>
          <a:bodyPr wrap="none" rtlCol="0" anchor="t">
            <a:spAutoFit/>
          </a:bodyPr>
          <a:p>
            <a:r>
              <a:rPr lang="zh-CN" sz="2800" b="1">
                <a:solidFill>
                  <a:srgbClr val="FF0000"/>
                </a:solidFill>
                <a:ea typeface="微软雅黑" panose="020B0503020204020204" pitchFamily="34" charset="-122"/>
                <a:sym typeface="+mn-ea"/>
              </a:rPr>
              <a:t>登录常见问题</a:t>
            </a:r>
            <a:endParaRPr lang="zh-CN" altLang="en-US" sz="2800" b="1">
              <a:solidFill>
                <a:srgbClr val="FF0000"/>
              </a:solidFill>
              <a:ea typeface="微软雅黑" panose="020B0503020204020204" pitchFamily="34" charset="-122"/>
              <a:sym typeface="+mn-ea"/>
            </a:endParaRPr>
          </a:p>
        </p:txBody>
      </p:sp>
      <p:sp>
        <p:nvSpPr>
          <p:cNvPr id="11" name="文本框 10"/>
          <p:cNvSpPr txBox="1"/>
          <p:nvPr/>
        </p:nvSpPr>
        <p:spPr>
          <a:xfrm>
            <a:off x="68580" y="3824605"/>
            <a:ext cx="5080000" cy="491490"/>
          </a:xfrm>
          <a:prstGeom prst="rect">
            <a:avLst/>
          </a:prstGeom>
          <a:noFill/>
          <a:ln w="9525">
            <a:noFill/>
          </a:ln>
        </p:spPr>
        <p:txBody>
          <a:bodyPr>
            <a:spAutoFit/>
          </a:bodyPr>
          <a:p>
            <a:pPr indent="0"/>
            <a:r>
              <a:rPr lang="zh-CN" sz="1400" b="1">
                <a:ea typeface="微软雅黑" panose="020B0503020204020204" pitchFamily="34" charset="-122"/>
              </a:rPr>
              <a:t>修改密码</a:t>
            </a:r>
            <a:endParaRPr lang="zh-CN" sz="1050" b="0">
              <a:ea typeface="微软雅黑" panose="020B0503020204020204" pitchFamily="34" charset="-122"/>
            </a:endParaRPr>
          </a:p>
          <a:p>
            <a:pPr indent="0"/>
            <a:r>
              <a:rPr lang="zh-CN" sz="1200" b="0">
                <a:ea typeface="微软雅黑" panose="020B0503020204020204" pitchFamily="34" charset="-122"/>
              </a:rPr>
              <a:t>登录后，在姓名处先点击</a:t>
            </a:r>
            <a:r>
              <a:rPr lang="zh-CN" sz="1200" b="1">
                <a:solidFill>
                  <a:srgbClr val="FF0000"/>
                </a:solidFill>
                <a:ea typeface="微软雅黑" panose="020B0503020204020204" pitchFamily="34" charset="-122"/>
              </a:rPr>
              <a:t>【设置】</a:t>
            </a:r>
            <a:r>
              <a:rPr lang="zh-CN" sz="1200" b="0">
                <a:ea typeface="微软雅黑" panose="020B0503020204020204" pitchFamily="34" charset="-122"/>
              </a:rPr>
              <a:t>图标，然后再选择</a:t>
            </a:r>
            <a:r>
              <a:rPr lang="zh-CN" sz="1200" b="1">
                <a:solidFill>
                  <a:srgbClr val="FF0000"/>
                </a:solidFill>
                <a:ea typeface="微软雅黑" panose="020B0503020204020204" pitchFamily="34" charset="-122"/>
              </a:rPr>
              <a:t>【账号设置】</a:t>
            </a:r>
            <a:r>
              <a:rPr lang="zh-CN" sz="1200" b="0">
                <a:ea typeface="微软雅黑" panose="020B0503020204020204" pitchFamily="34" charset="-122"/>
              </a:rPr>
              <a:t>。</a:t>
            </a:r>
            <a:endParaRPr lang="zh-CN" altLang="en-US" sz="1200"/>
          </a:p>
        </p:txBody>
      </p:sp>
      <p:pic>
        <p:nvPicPr>
          <p:cNvPr id="47" name="图片 47"/>
          <p:cNvPicPr>
            <a:picLocks noChangeAspect="1"/>
          </p:cNvPicPr>
          <p:nvPr/>
        </p:nvPicPr>
        <p:blipFill>
          <a:blip r:embed="rId2"/>
          <a:stretch>
            <a:fillRect/>
          </a:stretch>
        </p:blipFill>
        <p:spPr>
          <a:xfrm>
            <a:off x="190500" y="4322763"/>
            <a:ext cx="5274310" cy="2273935"/>
          </a:xfrm>
          <a:prstGeom prst="rect">
            <a:avLst/>
          </a:prstGeom>
          <a:ln w="53975" cmpd="sng">
            <a:solidFill>
              <a:schemeClr val="accent2"/>
            </a:solidFill>
            <a:prstDash val="solid"/>
          </a:ln>
        </p:spPr>
      </p:pic>
      <p:pic>
        <p:nvPicPr>
          <p:cNvPr id="51" name="图片 51"/>
          <p:cNvPicPr>
            <a:picLocks noChangeAspect="1"/>
          </p:cNvPicPr>
          <p:nvPr/>
        </p:nvPicPr>
        <p:blipFill>
          <a:blip r:embed="rId3"/>
          <a:stretch>
            <a:fillRect/>
          </a:stretch>
        </p:blipFill>
        <p:spPr>
          <a:xfrm>
            <a:off x="6873240" y="421005"/>
            <a:ext cx="4893310" cy="3280410"/>
          </a:xfrm>
          <a:prstGeom prst="rect">
            <a:avLst/>
          </a:prstGeom>
          <a:ln w="41275" cmpd="sng">
            <a:solidFill>
              <a:schemeClr val="accent2"/>
            </a:solidFill>
            <a:prstDash val="solid"/>
          </a:ln>
        </p:spPr>
      </p:pic>
      <p:sp>
        <p:nvSpPr>
          <p:cNvPr id="105" name="文本框 104"/>
          <p:cNvSpPr txBox="1"/>
          <p:nvPr/>
        </p:nvSpPr>
        <p:spPr>
          <a:xfrm>
            <a:off x="9516745" y="1577975"/>
            <a:ext cx="1980565" cy="737235"/>
          </a:xfrm>
          <a:prstGeom prst="rect">
            <a:avLst/>
          </a:prstGeom>
          <a:noFill/>
          <a:ln w="9525">
            <a:noFill/>
          </a:ln>
        </p:spPr>
        <p:txBody>
          <a:bodyPr wrap="square">
            <a:spAutoFit/>
          </a:bodyPr>
          <a:p>
            <a:pPr indent="0"/>
            <a:r>
              <a:rPr lang="en-US" sz="1400">
                <a:latin typeface="微软雅黑" panose="020B0503020204020204" pitchFamily="34" charset="-122"/>
                <a:cs typeface="Times New Roman" panose="02020603050405020304" charset="0"/>
              </a:rPr>
              <a:t>点击</a:t>
            </a:r>
            <a:r>
              <a:rPr lang="en-US" sz="1400" b="1">
                <a:solidFill>
                  <a:srgbClr val="FF0000"/>
                </a:solidFill>
                <a:latin typeface="微软雅黑" panose="020B0503020204020204" pitchFamily="34" charset="-122"/>
                <a:cs typeface="Times New Roman" panose="02020603050405020304" charset="0"/>
              </a:rPr>
              <a:t>【账号管理】</a:t>
            </a:r>
            <a:r>
              <a:rPr lang="en-US" sz="1400">
                <a:latin typeface="微软雅黑" panose="020B0503020204020204" pitchFamily="34" charset="-122"/>
                <a:cs typeface="Times New Roman" panose="02020603050405020304" charset="0"/>
              </a:rPr>
              <a:t>输入旧密码及新密码，保存后修改。</a:t>
            </a:r>
            <a:endParaRPr lang="zh-CN" altLang="en-US" sz="1400"/>
          </a:p>
        </p:txBody>
      </p:sp>
      <p:pic>
        <p:nvPicPr>
          <p:cNvPr id="13" name="图片 12"/>
          <p:cNvPicPr/>
          <p:nvPr/>
        </p:nvPicPr>
        <p:blipFill>
          <a:blip r:embed="rId4"/>
          <a:stretch>
            <a:fillRect/>
          </a:stretch>
        </p:blipFill>
        <p:spPr>
          <a:xfrm>
            <a:off x="5578475" y="3131503"/>
            <a:ext cx="5276850" cy="3638550"/>
          </a:xfrm>
          <a:prstGeom prst="rect">
            <a:avLst/>
          </a:prstGeom>
          <a:noFill/>
          <a:ln w="47625" cmpd="sng">
            <a:solidFill>
              <a:schemeClr val="accent2"/>
            </a:solidFill>
            <a:prstDash val="solid"/>
          </a:ln>
        </p:spPr>
      </p:pic>
      <p:sp>
        <p:nvSpPr>
          <p:cNvPr id="14" name="文本框 13"/>
          <p:cNvSpPr txBox="1"/>
          <p:nvPr/>
        </p:nvSpPr>
        <p:spPr>
          <a:xfrm>
            <a:off x="8194040" y="4323080"/>
            <a:ext cx="2661285" cy="1599565"/>
          </a:xfrm>
          <a:prstGeom prst="rect">
            <a:avLst/>
          </a:prstGeom>
          <a:noFill/>
          <a:ln w="9525">
            <a:noFill/>
          </a:ln>
        </p:spPr>
        <p:txBody>
          <a:bodyPr wrap="square">
            <a:spAutoFit/>
          </a:bodyPr>
          <a:p>
            <a:pPr indent="0"/>
            <a:r>
              <a:rPr lang="en-US" sz="1400" b="1">
                <a:latin typeface="微软雅黑" panose="020B0503020204020204" pitchFamily="34" charset="-122"/>
                <a:cs typeface="Times New Roman" panose="02020603050405020304" charset="0"/>
              </a:rPr>
              <a:t> </a:t>
            </a:r>
            <a:r>
              <a:rPr lang="zh-CN" sz="1400" b="1">
                <a:ea typeface="微软雅黑" panose="020B0503020204020204" pitchFamily="34" charset="-122"/>
              </a:rPr>
              <a:t>更换手机</a:t>
            </a:r>
            <a:endParaRPr lang="zh-CN" sz="1050" b="0">
              <a:ea typeface="微软雅黑" panose="020B0503020204020204" pitchFamily="34" charset="-122"/>
            </a:endParaRPr>
          </a:p>
          <a:p>
            <a:pPr indent="0"/>
            <a:r>
              <a:rPr lang="zh-CN" sz="1200" b="0">
                <a:ea typeface="微软雅黑" panose="020B0503020204020204" pitchFamily="34" charset="-122"/>
              </a:rPr>
              <a:t>登录后，在姓名处先点击</a:t>
            </a:r>
            <a:r>
              <a:rPr lang="zh-CN" sz="1200" b="1">
                <a:solidFill>
                  <a:srgbClr val="FF0000"/>
                </a:solidFill>
                <a:ea typeface="微软雅黑" panose="020B0503020204020204" pitchFamily="34" charset="-122"/>
              </a:rPr>
              <a:t>【设置】</a:t>
            </a:r>
            <a:r>
              <a:rPr lang="zh-CN" sz="1200" b="0">
                <a:ea typeface="微软雅黑" panose="020B0503020204020204" pitchFamily="34" charset="-122"/>
              </a:rPr>
              <a:t>图标，然后再选择</a:t>
            </a:r>
            <a:r>
              <a:rPr lang="zh-CN" sz="1200" b="1">
                <a:solidFill>
                  <a:srgbClr val="FF0000"/>
                </a:solidFill>
                <a:ea typeface="微软雅黑" panose="020B0503020204020204" pitchFamily="34" charset="-122"/>
              </a:rPr>
              <a:t>【账号设置】</a:t>
            </a:r>
            <a:r>
              <a:rPr lang="zh-CN" sz="1200" b="0">
                <a:ea typeface="微软雅黑" panose="020B0503020204020204" pitchFamily="34" charset="-122"/>
              </a:rPr>
              <a:t>，在【基本信息】的联系方式中点击</a:t>
            </a:r>
            <a:r>
              <a:rPr lang="zh-CN" sz="1200" b="1">
                <a:solidFill>
                  <a:srgbClr val="FF0000"/>
                </a:solidFill>
                <a:ea typeface="微软雅黑" panose="020B0503020204020204" pitchFamily="34" charset="-122"/>
              </a:rPr>
              <a:t>【更换手机】</a:t>
            </a:r>
            <a:r>
              <a:rPr lang="zh-CN" sz="1200" b="0">
                <a:ea typeface="微软雅黑" panose="020B0503020204020204" pitchFamily="34" charset="-122"/>
              </a:rPr>
              <a:t>，输入</a:t>
            </a:r>
            <a:r>
              <a:rPr lang="zh-CN" sz="1200" b="1">
                <a:solidFill>
                  <a:srgbClr val="FF0000"/>
                </a:solidFill>
                <a:ea typeface="微软雅黑" panose="020B0503020204020204" pitchFamily="34" charset="-122"/>
              </a:rPr>
              <a:t>新</a:t>
            </a:r>
            <a:r>
              <a:rPr lang="zh-CN" sz="1200" b="0">
                <a:ea typeface="微软雅黑" panose="020B0503020204020204" pitchFamily="34" charset="-122"/>
              </a:rPr>
              <a:t>手机号后点击【发送短信码】，输入图片验证码及短信码（短信码</a:t>
            </a:r>
            <a:r>
              <a:rPr lang="zh-CN" sz="1200" b="0">
                <a:ea typeface="微软雅黑" panose="020B0503020204020204" pitchFamily="34" charset="-122"/>
                <a:cs typeface="Times New Roman" panose="02020603050405020304" charset="0"/>
              </a:rPr>
              <a:t>60秒输入有效），点击</a:t>
            </a:r>
            <a:r>
              <a:rPr lang="zh-CN" sz="1200" b="1">
                <a:solidFill>
                  <a:srgbClr val="FF0000"/>
                </a:solidFill>
                <a:ea typeface="微软雅黑" panose="020B0503020204020204" pitchFamily="34" charset="-122"/>
              </a:rPr>
              <a:t>【确认】</a:t>
            </a:r>
            <a:r>
              <a:rPr lang="zh-CN" sz="1200" b="0">
                <a:ea typeface="微软雅黑" panose="020B0503020204020204" pitchFamily="34" charset="-122"/>
              </a:rPr>
              <a:t>。</a:t>
            </a:r>
            <a:endParaRPr lang="zh-CN" altLang="en-US" sz="1200"/>
          </a:p>
        </p:txBody>
      </p:sp>
      <p:sp>
        <p:nvSpPr>
          <p:cNvPr id="8" name="文本框 7"/>
          <p:cNvSpPr txBox="1"/>
          <p:nvPr/>
        </p:nvSpPr>
        <p:spPr>
          <a:xfrm>
            <a:off x="711200" y="59055"/>
            <a:ext cx="3162935" cy="837565"/>
          </a:xfrm>
          <a:prstGeom prst="rect">
            <a:avLst/>
          </a:prstGeom>
          <a:noFill/>
          <a:ln w="9525">
            <a:noFill/>
          </a:ln>
        </p:spPr>
        <p:txBody>
          <a:bodyPr wrap="square">
            <a:spAutoFit/>
          </a:bodyPr>
          <a:p>
            <a:pPr indent="0"/>
            <a:endParaRPr lang="en-US" sz="1050" b="1">
              <a:latin typeface="微软雅黑" panose="020B0503020204020204" pitchFamily="34" charset="-122"/>
              <a:cs typeface="Times New Roman" panose="02020603050405020304" charset="0"/>
            </a:endParaRPr>
          </a:p>
          <a:p>
            <a:pPr indent="0"/>
            <a:r>
              <a:rPr lang="zh-CN" sz="1400" b="1">
                <a:ea typeface="微软雅黑" panose="020B0503020204020204" pitchFamily="34" charset="-122"/>
              </a:rPr>
              <a:t>忘记密码</a:t>
            </a:r>
            <a:endParaRPr lang="zh-CN" sz="1050" b="0">
              <a:ea typeface="微软雅黑" panose="020B0503020204020204" pitchFamily="34" charset="-122"/>
            </a:endParaRPr>
          </a:p>
          <a:p>
            <a:pPr indent="0"/>
            <a:r>
              <a:rPr lang="zh-CN" sz="1200">
                <a:ea typeface="微软雅黑" panose="020B0503020204020204" pitchFamily="34" charset="-122"/>
              </a:rPr>
              <a:t>在登录页面的【登录】按钮下方有</a:t>
            </a:r>
            <a:r>
              <a:rPr lang="zh-CN" sz="1200" b="1">
                <a:solidFill>
                  <a:srgbClr val="FF0000"/>
                </a:solidFill>
                <a:ea typeface="微软雅黑" panose="020B0503020204020204" pitchFamily="34" charset="-122"/>
              </a:rPr>
              <a:t>【忘记密码】</a:t>
            </a:r>
            <a:r>
              <a:rPr lang="zh-CN" sz="1200">
                <a:ea typeface="微软雅黑" panose="020B0503020204020204" pitchFamily="34" charset="-122"/>
              </a:rPr>
              <a:t>，可通过绑定的手机号或邮箱进行找回。</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0"/>
          <p:cNvSpPr>
            <a:spLocks noChangeArrowheads="1"/>
          </p:cNvSpPr>
          <p:nvPr/>
        </p:nvSpPr>
        <p:spPr bwMode="auto">
          <a:xfrm>
            <a:off x="95885" y="177165"/>
            <a:ext cx="11955145" cy="6574155"/>
          </a:xfrm>
          <a:prstGeom prst="rect">
            <a:avLst/>
          </a:prstGeom>
          <a:solidFill>
            <a:schemeClr val="bg1"/>
          </a:solidFill>
          <a:ln>
            <a:noFill/>
          </a:ln>
        </p:spPr>
        <p:txBody>
          <a:bodyPr lIns="91424" tIns="45718" rIns="91424" bIns="45718" anchor="ctr"/>
          <a:lstStyle/>
          <a:p>
            <a:pPr algn="ctr" fontAlgn="base">
              <a:spcBef>
                <a:spcPct val="0"/>
              </a:spcBef>
              <a:spcAft>
                <a:spcPct val="0"/>
              </a:spcAft>
              <a:buFont typeface="Arial" panose="020B0604020202020204" pitchFamily="34" charset="0"/>
              <a:buNone/>
            </a:pPr>
            <a:endParaRPr lang="zh-CN" altLang="zh-CN">
              <a:solidFill>
                <a:srgbClr val="FFFFFF"/>
              </a:solidFill>
              <a:cs typeface="+mn-ea"/>
              <a:sym typeface="+mn-lt"/>
            </a:endParaRPr>
          </a:p>
        </p:txBody>
      </p:sp>
      <p:sp>
        <p:nvSpPr>
          <p:cNvPr id="4" name="文本框 5"/>
          <p:cNvSpPr txBox="1"/>
          <p:nvPr/>
        </p:nvSpPr>
        <p:spPr>
          <a:xfrm>
            <a:off x="2738755" y="305435"/>
            <a:ext cx="6669405" cy="751840"/>
          </a:xfrm>
          <a:prstGeom prst="rect">
            <a:avLst/>
          </a:prstGeom>
          <a:noFill/>
        </p:spPr>
        <p:txBody>
          <a:bodyPr wrap="square" lIns="91386" tIns="45710" rIns="91386" bIns="45710" rtlCol="0">
            <a:spAutoFit/>
          </a:bodyPr>
          <a:lstStyle/>
          <a:p>
            <a:pPr algn="ctr" defTabSz="913130" fontAlgn="base">
              <a:spcBef>
                <a:spcPct val="0"/>
              </a:spcBef>
              <a:spcAft>
                <a:spcPct val="0"/>
              </a:spcAft>
            </a:pPr>
            <a:r>
              <a:rPr lang="en-US"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1.2</a:t>
            </a:r>
            <a:r>
              <a:rPr lang="zh-CN" altLang="en-US"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新生</a:t>
            </a:r>
            <a:r>
              <a:rPr lang="en-US"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APP</a:t>
            </a:r>
            <a:r>
              <a:rPr lang="zh-CN"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端登录</a:t>
            </a:r>
            <a:endParaRPr lang="zh-CN"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cs typeface="+mn-ea"/>
              <a:sym typeface="+mn-ea"/>
            </a:endParaRPr>
          </a:p>
        </p:txBody>
      </p:sp>
      <p:pic>
        <p:nvPicPr>
          <p:cNvPr id="18" name="图片 17" descr="QQ截图2017061517301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43950" y="1339850"/>
            <a:ext cx="2889250" cy="4848225"/>
          </a:xfrm>
          <a:prstGeom prst="rect">
            <a:avLst/>
          </a:prstGeom>
          <a:noFill/>
          <a:ln>
            <a:noFill/>
          </a:ln>
        </p:spPr>
      </p:pic>
      <p:sp>
        <p:nvSpPr>
          <p:cNvPr id="20" name=" 135"/>
          <p:cNvSpPr/>
          <p:nvPr/>
        </p:nvSpPr>
        <p:spPr>
          <a:xfrm rot="9486158" flipV="1">
            <a:off x="11187432" y="1603703"/>
            <a:ext cx="831851" cy="333375"/>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26" tIns="45718" rIns="91426" bIns="45718"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文本框 1"/>
          <p:cNvSpPr txBox="1"/>
          <p:nvPr/>
        </p:nvSpPr>
        <p:spPr>
          <a:xfrm>
            <a:off x="1240428" y="177219"/>
            <a:ext cx="184666" cy="369332"/>
          </a:xfrm>
          <a:prstGeom prst="rect">
            <a:avLst/>
          </a:prstGeom>
          <a:noFill/>
        </p:spPr>
        <p:txBody>
          <a:bodyPr wrap="none" rtlCol="0">
            <a:spAutoFit/>
          </a:bodyPr>
          <a:lstStyle/>
          <a:p>
            <a:endParaRPr kumimoji="1" lang="zh-CN" altLang="en-US" dirty="0"/>
          </a:p>
        </p:txBody>
      </p:sp>
      <p:pic>
        <p:nvPicPr>
          <p:cNvPr id="3" name="图片 2" descr="bf5a2d851817489ced3a15eaee5cbc7"/>
          <p:cNvPicPr>
            <a:picLocks noChangeAspect="1"/>
          </p:cNvPicPr>
          <p:nvPr/>
        </p:nvPicPr>
        <p:blipFill>
          <a:blip r:embed="rId2"/>
          <a:stretch>
            <a:fillRect/>
          </a:stretch>
        </p:blipFill>
        <p:spPr>
          <a:xfrm>
            <a:off x="4166870" y="1349375"/>
            <a:ext cx="3333115" cy="4951730"/>
          </a:xfrm>
          <a:prstGeom prst="rect">
            <a:avLst/>
          </a:prstGeom>
        </p:spPr>
      </p:pic>
      <p:pic>
        <p:nvPicPr>
          <p:cNvPr id="5" name="图片 4" descr="f9454f9dbbd4716ac3829ee7d0acf08"/>
          <p:cNvPicPr>
            <a:picLocks noChangeAspect="1"/>
          </p:cNvPicPr>
          <p:nvPr/>
        </p:nvPicPr>
        <p:blipFill>
          <a:blip r:embed="rId3"/>
          <a:stretch>
            <a:fillRect/>
          </a:stretch>
        </p:blipFill>
        <p:spPr>
          <a:xfrm>
            <a:off x="693420" y="1330325"/>
            <a:ext cx="3021965" cy="4970780"/>
          </a:xfrm>
          <a:prstGeom prst="rect">
            <a:avLst/>
          </a:prstGeom>
        </p:spPr>
      </p:pic>
      <p:sp>
        <p:nvSpPr>
          <p:cNvPr id="9" name="文本框 8"/>
          <p:cNvSpPr txBox="1">
            <a:spLocks noChangeArrowheads="1"/>
          </p:cNvSpPr>
          <p:nvPr/>
        </p:nvSpPr>
        <p:spPr bwMode="auto">
          <a:xfrm>
            <a:off x="2058116" y="4863452"/>
            <a:ext cx="1568451" cy="705485"/>
          </a:xfrm>
          <a:prstGeom prst="rect">
            <a:avLst/>
          </a:prstGeom>
          <a:noFill/>
          <a:ln>
            <a:noFill/>
          </a:ln>
        </p:spPr>
        <p:txBody>
          <a:bodyPr lIns="91426" tIns="45718" rIns="91426" bIns="45718">
            <a:spAutoFit/>
          </a:bodyPr>
          <a:lstStyle>
            <a:lvl1pPr>
              <a:defRPr sz="3200">
                <a:solidFill>
                  <a:schemeClr val="tx1"/>
                </a:solidFill>
                <a:latin typeface="Calibri" panose="020F0502020204030204" charset="0"/>
                <a:ea typeface="宋体" panose="02010600030101010101" pitchFamily="2" charset="-122"/>
                <a:cs typeface="宋体" panose="02010600030101010101" pitchFamily="2" charset="-122"/>
              </a:defRPr>
            </a:lvl1pPr>
            <a:lvl2pPr>
              <a:defRPr sz="2800">
                <a:solidFill>
                  <a:schemeClr val="tx1"/>
                </a:solidFill>
                <a:latin typeface="Calibri" panose="020F0502020204030204" charset="0"/>
                <a:ea typeface="宋体" panose="02010600030101010101" pitchFamily="2" charset="-122"/>
              </a:defRPr>
            </a:lvl2pPr>
            <a:lvl3pPr>
              <a:defRPr sz="2400">
                <a:solidFill>
                  <a:schemeClr val="tx1"/>
                </a:solidFill>
                <a:latin typeface="Calibri" panose="020F0502020204030204" charset="0"/>
                <a:ea typeface="宋体" panose="02010600030101010101" pitchFamily="2" charset="-122"/>
              </a:defRPr>
            </a:lvl3pPr>
            <a:lvl4pPr>
              <a:defRPr sz="2000">
                <a:solidFill>
                  <a:schemeClr val="tx1"/>
                </a:solidFill>
                <a:latin typeface="Calibri" panose="020F0502020204030204" charset="0"/>
                <a:ea typeface="宋体" panose="02010600030101010101" pitchFamily="2" charset="-122"/>
              </a:defRPr>
            </a:lvl4pPr>
            <a:lvl5pPr>
              <a:defRPr sz="2000">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buFont typeface="Arial" panose="020B0604020202020204" pitchFamily="34" charset="0"/>
              <a:buNone/>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初始密码</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123456</a:t>
            </a:r>
            <a:endPar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 14"/>
          <p:cNvSpPr/>
          <p:nvPr/>
        </p:nvSpPr>
        <p:spPr>
          <a:xfrm>
            <a:off x="3011170" y="4368165"/>
            <a:ext cx="1155700" cy="495300"/>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8" rIns="91426" bIns="45718"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 19"/>
          <p:cNvSpPr/>
          <p:nvPr/>
        </p:nvSpPr>
        <p:spPr>
          <a:xfrm rot="9789166">
            <a:off x="7185411" y="2695690"/>
            <a:ext cx="1049617" cy="300904"/>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8" rIns="91426" bIns="45718"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文本框 11"/>
          <p:cNvSpPr txBox="1">
            <a:spLocks noChangeArrowheads="1"/>
          </p:cNvSpPr>
          <p:nvPr/>
        </p:nvSpPr>
        <p:spPr bwMode="auto">
          <a:xfrm>
            <a:off x="7072511" y="2152798"/>
            <a:ext cx="1838325" cy="397510"/>
          </a:xfrm>
          <a:prstGeom prst="rect">
            <a:avLst/>
          </a:prstGeom>
          <a:noFill/>
          <a:ln>
            <a:noFill/>
          </a:ln>
        </p:spPr>
        <p:txBody>
          <a:bodyPr lIns="91426" tIns="45718" rIns="91426" bIns="45718">
            <a:spAutoFit/>
          </a:bodyPr>
          <a:lstStyle>
            <a:lvl1pPr>
              <a:defRPr sz="3200">
                <a:solidFill>
                  <a:schemeClr val="tx1"/>
                </a:solidFill>
                <a:latin typeface="Calibri" panose="020F0502020204030204" charset="0"/>
                <a:ea typeface="宋体" panose="02010600030101010101" pitchFamily="2" charset="-122"/>
                <a:cs typeface="宋体" panose="02010600030101010101" pitchFamily="2" charset="-122"/>
              </a:defRPr>
            </a:lvl1pPr>
            <a:lvl2pPr>
              <a:defRPr sz="2800">
                <a:solidFill>
                  <a:schemeClr val="tx1"/>
                </a:solidFill>
                <a:latin typeface="Calibri" panose="020F0502020204030204" charset="0"/>
                <a:ea typeface="宋体" panose="02010600030101010101" pitchFamily="2" charset="-122"/>
              </a:defRPr>
            </a:lvl2pPr>
            <a:lvl3pPr>
              <a:defRPr sz="2400">
                <a:solidFill>
                  <a:schemeClr val="tx1"/>
                </a:solidFill>
                <a:latin typeface="Calibri" panose="020F0502020204030204" charset="0"/>
                <a:ea typeface="宋体" panose="02010600030101010101" pitchFamily="2" charset="-122"/>
              </a:defRPr>
            </a:lvl3pPr>
            <a:lvl4pPr>
              <a:defRPr sz="2000">
                <a:solidFill>
                  <a:schemeClr val="tx1"/>
                </a:solidFill>
                <a:latin typeface="Calibri" panose="020F0502020204030204" charset="0"/>
                <a:ea typeface="宋体" panose="02010600030101010101" pitchFamily="2" charset="-122"/>
              </a:defRPr>
            </a:lvl4pPr>
            <a:lvl5pPr>
              <a:defRPr sz="2000">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buFont typeface="Arial" panose="020B0604020202020204" pitchFamily="34" charset="0"/>
              <a:buNone/>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点击学号登录</a:t>
            </a: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 135"/>
          <p:cNvSpPr/>
          <p:nvPr/>
        </p:nvSpPr>
        <p:spPr>
          <a:xfrm>
            <a:off x="7238890" y="3234564"/>
            <a:ext cx="1504951" cy="388939"/>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26" tIns="45718" rIns="91426" bIns="45718"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1" name="文本框 20"/>
          <p:cNvSpPr txBox="1">
            <a:spLocks noChangeArrowheads="1"/>
          </p:cNvSpPr>
          <p:nvPr/>
        </p:nvSpPr>
        <p:spPr bwMode="auto">
          <a:xfrm>
            <a:off x="9282429" y="1740537"/>
            <a:ext cx="1568451" cy="397510"/>
          </a:xfrm>
          <a:prstGeom prst="rect">
            <a:avLst/>
          </a:prstGeom>
          <a:noFill/>
          <a:ln>
            <a:noFill/>
          </a:ln>
        </p:spPr>
        <p:txBody>
          <a:bodyPr lIns="91426" tIns="45718" rIns="91426" bIns="45718">
            <a:spAutoFit/>
          </a:bodyPr>
          <a:lstStyle>
            <a:lvl1pPr>
              <a:defRPr sz="3200">
                <a:solidFill>
                  <a:schemeClr val="tx1"/>
                </a:solidFill>
                <a:latin typeface="Calibri" panose="020F0502020204030204" charset="0"/>
                <a:ea typeface="宋体" panose="02010600030101010101" pitchFamily="2" charset="-122"/>
                <a:cs typeface="宋体" panose="02010600030101010101" pitchFamily="2" charset="-122"/>
              </a:defRPr>
            </a:lvl1pPr>
            <a:lvl2pPr>
              <a:defRPr sz="2800">
                <a:solidFill>
                  <a:schemeClr val="tx1"/>
                </a:solidFill>
                <a:latin typeface="Calibri" panose="020F0502020204030204" charset="0"/>
                <a:ea typeface="宋体" panose="02010600030101010101" pitchFamily="2" charset="-122"/>
              </a:defRPr>
            </a:lvl2pPr>
            <a:lvl3pPr>
              <a:defRPr sz="2400">
                <a:solidFill>
                  <a:schemeClr val="tx1"/>
                </a:solidFill>
                <a:latin typeface="Calibri" panose="020F0502020204030204" charset="0"/>
                <a:ea typeface="宋体" panose="02010600030101010101" pitchFamily="2" charset="-122"/>
              </a:defRPr>
            </a:lvl3pPr>
            <a:lvl4pPr>
              <a:defRPr sz="2000">
                <a:solidFill>
                  <a:schemeClr val="tx1"/>
                </a:solidFill>
                <a:latin typeface="Calibri" panose="020F0502020204030204" charset="0"/>
                <a:ea typeface="宋体" panose="02010600030101010101" pitchFamily="2" charset="-122"/>
              </a:defRPr>
            </a:lvl4pPr>
            <a:lvl5pPr>
              <a:defRPr sz="2000">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buFont typeface="Arial" panose="020B0604020202020204" pitchFamily="34" charset="0"/>
              <a:buNone/>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可进行搜索</a:t>
            </a:r>
            <a:endPar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3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97aefaf1465c8a0525a671ee70cea1"/>
          <p:cNvPicPr>
            <a:picLocks noChangeAspect="1"/>
          </p:cNvPicPr>
          <p:nvPr/>
        </p:nvPicPr>
        <p:blipFill>
          <a:blip r:embed="rId1"/>
          <a:stretch>
            <a:fillRect/>
          </a:stretch>
        </p:blipFill>
        <p:spPr>
          <a:xfrm>
            <a:off x="249555" y="420370"/>
            <a:ext cx="3806825" cy="6017895"/>
          </a:xfrm>
          <a:prstGeom prst="rect">
            <a:avLst/>
          </a:prstGeom>
        </p:spPr>
      </p:pic>
      <p:pic>
        <p:nvPicPr>
          <p:cNvPr id="3" name="图片 2" descr="0196c16b0c30e8aae09ec278b16abdf"/>
          <p:cNvPicPr>
            <a:picLocks noChangeAspect="1"/>
          </p:cNvPicPr>
          <p:nvPr/>
        </p:nvPicPr>
        <p:blipFill>
          <a:blip r:embed="rId2"/>
          <a:srcRect t="3390" r="-630" b="16326"/>
          <a:stretch>
            <a:fillRect/>
          </a:stretch>
        </p:blipFill>
        <p:spPr>
          <a:xfrm>
            <a:off x="4359910" y="420370"/>
            <a:ext cx="3672840" cy="6090285"/>
          </a:xfrm>
          <a:prstGeom prst="rect">
            <a:avLst/>
          </a:prstGeom>
        </p:spPr>
      </p:pic>
      <p:pic>
        <p:nvPicPr>
          <p:cNvPr id="9" name="图片 5" descr="修改初始密码"/>
          <p:cNvPicPr>
            <a:picLocks noChangeAspect="1"/>
          </p:cNvPicPr>
          <p:nvPr/>
        </p:nvPicPr>
        <p:blipFill>
          <a:blip r:embed="rId3"/>
          <a:stretch>
            <a:fillRect/>
          </a:stretch>
        </p:blipFill>
        <p:spPr>
          <a:xfrm>
            <a:off x="8314055" y="299720"/>
            <a:ext cx="3690620" cy="6211570"/>
          </a:xfrm>
          <a:prstGeom prst="rect">
            <a:avLst/>
          </a:prstGeom>
          <a:ln w="12700" cmpd="sng">
            <a:solidFill>
              <a:schemeClr val="accent6">
                <a:lumMod val="20000"/>
                <a:lumOff val="8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0"/>
          <p:cNvSpPr>
            <a:spLocks noChangeArrowheads="1"/>
          </p:cNvSpPr>
          <p:nvPr/>
        </p:nvSpPr>
        <p:spPr bwMode="auto">
          <a:xfrm>
            <a:off x="317500" y="196639"/>
            <a:ext cx="11557000" cy="6292851"/>
          </a:xfrm>
          <a:prstGeom prst="rect">
            <a:avLst/>
          </a:prstGeom>
          <a:solidFill>
            <a:schemeClr val="bg1"/>
          </a:solidFill>
          <a:ln>
            <a:noFill/>
          </a:ln>
        </p:spPr>
        <p:txBody>
          <a:bodyPr lIns="91424" tIns="45718" rIns="91424" bIns="45718" anchor="ctr"/>
          <a:lstStyle/>
          <a:p>
            <a:pPr algn="ctr" fontAlgn="base">
              <a:spcBef>
                <a:spcPct val="0"/>
              </a:spcBef>
              <a:spcAft>
                <a:spcPct val="0"/>
              </a:spcAft>
              <a:buFont typeface="Arial" panose="020B0604020202020204" pitchFamily="34" charset="0"/>
              <a:buNone/>
            </a:pPr>
            <a:endParaRPr lang="zh-CN" altLang="zh-CN">
              <a:solidFill>
                <a:srgbClr val="FFFFFF"/>
              </a:solidFill>
              <a:cs typeface="+mn-ea"/>
              <a:sym typeface="+mn-lt"/>
            </a:endParaRPr>
          </a:p>
        </p:txBody>
      </p:sp>
      <p:cxnSp>
        <p:nvCxnSpPr>
          <p:cNvPr id="3" name="直接连接符 2"/>
          <p:cNvCxnSpPr/>
          <p:nvPr/>
        </p:nvCxnSpPr>
        <p:spPr>
          <a:xfrm>
            <a:off x="7248128" y="1220755"/>
            <a:ext cx="0" cy="470535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 name="文本框 5"/>
          <p:cNvSpPr txBox="1"/>
          <p:nvPr/>
        </p:nvSpPr>
        <p:spPr>
          <a:xfrm>
            <a:off x="7354992" y="1187817"/>
            <a:ext cx="4410301" cy="748907"/>
          </a:xfrm>
          <a:prstGeom prst="rect">
            <a:avLst/>
          </a:prstGeom>
          <a:noFill/>
        </p:spPr>
        <p:txBody>
          <a:bodyPr wrap="square" lIns="91386" tIns="45710" rIns="91386" bIns="45710" rtlCol="0">
            <a:spAutoFit/>
          </a:bodyPr>
          <a:lstStyle/>
          <a:p>
            <a:pPr defTabSz="913130" fontAlgn="base">
              <a:spcBef>
                <a:spcPct val="0"/>
              </a:spcBef>
              <a:spcAft>
                <a:spcPct val="0"/>
              </a:spcAft>
            </a:pPr>
            <a:endParaRPr lang="zh-CN" altLang="en-US" sz="4300" b="1" dirty="0">
              <a:solidFill>
                <a:srgbClr val="B83D68"/>
              </a:solidFill>
              <a:latin typeface="微软雅黑" panose="020B0503020204020204" pitchFamily="34" charset="-122"/>
              <a:ea typeface="微软雅黑" panose="020B0503020204020204" pitchFamily="34" charset="-122"/>
              <a:cs typeface="+mn-ea"/>
              <a:sym typeface="+mn-lt"/>
            </a:endParaRPr>
          </a:p>
        </p:txBody>
      </p:sp>
      <p:sp>
        <p:nvSpPr>
          <p:cNvPr id="5" name="Lorem Ipsum"/>
          <p:cNvSpPr/>
          <p:nvPr/>
        </p:nvSpPr>
        <p:spPr bwMode="auto">
          <a:xfrm>
            <a:off x="7677640" y="2702210"/>
            <a:ext cx="4410287" cy="788035"/>
          </a:xfrm>
          <a:prstGeom prst="rect">
            <a:avLst/>
          </a:prstGeom>
          <a:noFill/>
          <a:ln w="635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71962" tIns="32393" rIns="71962" bIns="32393"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base">
              <a:spcBef>
                <a:spcPct val="0"/>
              </a:spcBef>
              <a:spcAft>
                <a:spcPts val="600"/>
              </a:spcAft>
            </a:pPr>
            <a:endParaRPr lang="zh-CN" altLang="en-US" b="1" dirty="0">
              <a:solidFill>
                <a:schemeClr val="tx1"/>
              </a:solidFill>
              <a:latin typeface="微软雅黑" panose="020B0503020204020204" pitchFamily="34" charset="-122"/>
              <a:ea typeface="微软雅黑" panose="020B0503020204020204" pitchFamily="34" charset="-122"/>
              <a:cs typeface="+mn-ea"/>
              <a:sym typeface="+mn-lt"/>
            </a:endParaRPr>
          </a:p>
          <a:p>
            <a:pPr fontAlgn="base">
              <a:spcBef>
                <a:spcPct val="0"/>
              </a:spcBef>
              <a:spcAft>
                <a:spcPts val="600"/>
              </a:spcAft>
            </a:pPr>
            <a:r>
              <a:rPr lang="zh-CN" altLang="en-US" sz="2400" b="1" dirty="0" smtClean="0">
                <a:solidFill>
                  <a:schemeClr val="tx1"/>
                </a:solidFill>
                <a:latin typeface="微软雅黑" panose="020B0503020204020204" pitchFamily="34" charset="-122"/>
                <a:ea typeface="微软雅黑" panose="020B0503020204020204" pitchFamily="34" charset="-122"/>
                <a:cs typeface="+mn-ea"/>
                <a:sym typeface="+mn-lt"/>
              </a:rPr>
              <a:t>确认课</a:t>
            </a:r>
            <a:r>
              <a:rPr lang="zh-CN" altLang="en-US" sz="2400" b="1" dirty="0">
                <a:solidFill>
                  <a:schemeClr val="tx1"/>
                </a:solidFill>
                <a:latin typeface="微软雅黑" panose="020B0503020204020204" pitchFamily="34" charset="-122"/>
                <a:ea typeface="微软雅黑" panose="020B0503020204020204" pitchFamily="34" charset="-122"/>
                <a:cs typeface="+mn-ea"/>
                <a:sym typeface="+mn-lt"/>
              </a:rPr>
              <a:t>程，开始学习</a:t>
            </a:r>
            <a:endParaRPr lang="zh-CN" altLang="en-US" sz="2400" b="1" dirty="0">
              <a:solidFill>
                <a:schemeClr val="tx1"/>
              </a:solidFill>
              <a:latin typeface="微软雅黑" panose="020B0503020204020204" pitchFamily="34" charset="-122"/>
              <a:ea typeface="微软雅黑" panose="020B0503020204020204" pitchFamily="34" charset="-122"/>
              <a:cs typeface="+mn-ea"/>
              <a:sym typeface="+mn-lt"/>
            </a:endParaRPr>
          </a:p>
        </p:txBody>
      </p:sp>
      <p:pic>
        <p:nvPicPr>
          <p:cNvPr id="9" name="图片 8" descr="QQ截图2017061518192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29740" y="795020"/>
            <a:ext cx="4260215" cy="5556250"/>
          </a:xfrm>
          <a:prstGeom prst="rect">
            <a:avLst/>
          </a:prstGeom>
          <a:noFill/>
          <a:ln>
            <a:noFill/>
          </a:ln>
        </p:spPr>
      </p:pic>
      <p:sp>
        <p:nvSpPr>
          <p:cNvPr id="10" name="矩形 9"/>
          <p:cNvSpPr/>
          <p:nvPr/>
        </p:nvSpPr>
        <p:spPr>
          <a:xfrm>
            <a:off x="2688771" y="4422510"/>
            <a:ext cx="2343151" cy="1016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anchor="ctr"/>
          <a:lstStyle/>
          <a:p>
            <a:pPr algn="ctr" eaLnBrk="1" hangingPunct="1">
              <a:buFont typeface="Arial" panose="020B0604020202020204" pitchFamily="34" charset="0"/>
              <a:buNone/>
              <a:defRPr/>
            </a:pPr>
            <a:endParaRPr lang="zh-CN" altLang="en-US" noProof="1"/>
          </a:p>
        </p:txBody>
      </p:sp>
      <p:sp>
        <p:nvSpPr>
          <p:cNvPr id="14" name=" 19"/>
          <p:cNvSpPr/>
          <p:nvPr/>
        </p:nvSpPr>
        <p:spPr>
          <a:xfrm rot="1713870" flipH="1" flipV="1">
            <a:off x="5026065" y="5081630"/>
            <a:ext cx="1389091" cy="329807"/>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50" rIns="121901" bIns="6095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 name="文本框 18"/>
          <p:cNvSpPr txBox="1"/>
          <p:nvPr/>
        </p:nvSpPr>
        <p:spPr>
          <a:xfrm>
            <a:off x="5990464" y="5474184"/>
            <a:ext cx="2924387" cy="451405"/>
          </a:xfrm>
          <a:prstGeom prst="rect">
            <a:avLst/>
          </a:prstGeom>
          <a:noFill/>
        </p:spPr>
        <p:txBody>
          <a:bodyPr wrap="square" lIns="121901" tIns="60950" rIns="121901" bIns="60950" rtlCol="0">
            <a:spAutoFit/>
          </a:bodyPr>
          <a:lstStyle/>
          <a:p>
            <a:r>
              <a:rPr lang="zh-CN" altLang="en-US" sz="21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确认课程</a:t>
            </a:r>
            <a:endParaRPr lang="zh-CN" altLang="en-US" sz="21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2"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p:tgtEl>
                                          <p:spTgt spid="10"/>
                                        </p:tgtEl>
                                        <p:attrNameLst>
                                          <p:attrName>ppt_x</p:attrName>
                                        </p:attrNameLst>
                                      </p:cBhvr>
                                      <p:tavLst>
                                        <p:tav tm="0">
                                          <p:val>
                                            <p:strVal val="#ppt_x+#ppt_w*1.125000"/>
                                          </p:val>
                                        </p:tav>
                                        <p:tav tm="100000">
                                          <p:val>
                                            <p:strVal val="#ppt_x"/>
                                          </p:val>
                                        </p:tav>
                                      </p:tavLst>
                                    </p:anim>
                                    <p:animEffect transition="in" filter="wipe(left)">
                                      <p:cBhvr>
                                        <p:cTn id="13" dur="500"/>
                                        <p:tgtEl>
                                          <p:spTgt spid="10"/>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600" fill="hold"/>
                                        <p:tgtEl>
                                          <p:spTgt spid="14"/>
                                        </p:tgtEl>
                                        <p:attrNameLst>
                                          <p:attrName>ppt_x</p:attrName>
                                        </p:attrNameLst>
                                      </p:cBhvr>
                                      <p:tavLst>
                                        <p:tav tm="0">
                                          <p:val>
                                            <p:strVal val="0-#ppt_w/2"/>
                                          </p:val>
                                        </p:tav>
                                        <p:tav tm="100000">
                                          <p:val>
                                            <p:strVal val="#ppt_x"/>
                                          </p:val>
                                        </p:tav>
                                      </p:tavLst>
                                    </p:anim>
                                    <p:anim calcmode="lin" valueType="num">
                                      <p:cBhvr additive="base">
                                        <p:cTn id="18" dur="6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02317" y="1299771"/>
            <a:ext cx="6324445" cy="97091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 typeface="Wingdings" panose="05000000000000000000" charset="0"/>
              <a:buNone/>
              <a:defRPr/>
            </a:pPr>
            <a:r>
              <a:rPr lang="en-US" altLang="zh-CN" sz="2200" dirty="0">
                <a:solidFill>
                  <a:prstClr val="black"/>
                </a:solidFill>
                <a:latin typeface="方正清刻本悦宋简体" panose="02000000000000000000" pitchFamily="2" charset="-122"/>
                <a:ea typeface="方正清刻本悦宋简体" panose="02000000000000000000" pitchFamily="2" charset="-122"/>
              </a:rPr>
              <a:t>Q:</a:t>
            </a:r>
            <a:r>
              <a:rPr lang="zh-CN" altLang="en-US" sz="2200" dirty="0">
                <a:solidFill>
                  <a:prstClr val="black"/>
                </a:solidFill>
                <a:latin typeface="方正清刻本悦宋简体" panose="02000000000000000000" pitchFamily="2" charset="-122"/>
                <a:ea typeface="方正清刻本悦宋简体" panose="02000000000000000000" pitchFamily="2" charset="-122"/>
              </a:rPr>
              <a:t>如果我没有用学号进行注册，用手机号注册后登陆找不到课程怎么解决？</a:t>
            </a:r>
            <a:endParaRPr lang="en-US" altLang="zh-CN" sz="2200" dirty="0">
              <a:solidFill>
                <a:prstClr val="black"/>
              </a:solidFill>
              <a:latin typeface="方正清刻本悦宋简体" panose="02000000000000000000" pitchFamily="2" charset="-122"/>
              <a:ea typeface="方正清刻本悦宋简体" panose="02000000000000000000" pitchFamily="2" charset="-122"/>
            </a:endParaRPr>
          </a:p>
        </p:txBody>
      </p:sp>
      <p:grpSp>
        <p:nvGrpSpPr>
          <p:cNvPr id="17" name="组合 16"/>
          <p:cNvGrpSpPr/>
          <p:nvPr/>
        </p:nvGrpSpPr>
        <p:grpSpPr>
          <a:xfrm>
            <a:off x="8255872" y="3843"/>
            <a:ext cx="3667178" cy="7357032"/>
            <a:chOff x="8145671" y="-105157"/>
            <a:chExt cx="3772010" cy="7567346"/>
          </a:xfrm>
        </p:grpSpPr>
        <p:pic>
          <p:nvPicPr>
            <p:cNvPr id="16" name="图片 15" descr="注册后未认证 - 副本"/>
            <p:cNvPicPr/>
            <p:nvPr/>
          </p:nvPicPr>
          <p:blipFill>
            <a:blip r:embed="rId1" cstate="print"/>
            <a:srcRect l="294" t="17404" r="294" b="2921"/>
            <a:stretch>
              <a:fillRect/>
            </a:stretch>
          </p:blipFill>
          <p:spPr>
            <a:xfrm>
              <a:off x="8586709" y="1032722"/>
              <a:ext cx="2877438" cy="5073508"/>
            </a:xfrm>
            <a:custGeom>
              <a:avLst/>
              <a:gdLst>
                <a:gd name="connsiteX0" fmla="*/ 0 w 2877438"/>
                <a:gd name="connsiteY0" fmla="*/ 0 h 5073508"/>
                <a:gd name="connsiteX1" fmla="*/ 2877438 w 2877438"/>
                <a:gd name="connsiteY1" fmla="*/ 0 h 5073508"/>
                <a:gd name="connsiteX2" fmla="*/ 2877438 w 2877438"/>
                <a:gd name="connsiteY2" fmla="*/ 5073508 h 5073508"/>
                <a:gd name="connsiteX3" fmla="*/ 0 w 2877438"/>
                <a:gd name="connsiteY3" fmla="*/ 5073508 h 5073508"/>
              </a:gdLst>
              <a:ahLst/>
              <a:cxnLst>
                <a:cxn ang="0">
                  <a:pos x="connsiteX0" y="connsiteY0"/>
                </a:cxn>
                <a:cxn ang="0">
                  <a:pos x="connsiteX1" y="connsiteY1"/>
                </a:cxn>
                <a:cxn ang="0">
                  <a:pos x="connsiteX2" y="connsiteY2"/>
                </a:cxn>
                <a:cxn ang="0">
                  <a:pos x="connsiteX3" y="connsiteY3"/>
                </a:cxn>
              </a:cxnLst>
              <a:rect l="l" t="t" r="r" b="b"/>
              <a:pathLst>
                <a:path w="2877438" h="5073508">
                  <a:moveTo>
                    <a:pt x="0" y="0"/>
                  </a:moveTo>
                  <a:lnTo>
                    <a:pt x="2877438" y="0"/>
                  </a:lnTo>
                  <a:lnTo>
                    <a:pt x="2877438" y="5073508"/>
                  </a:lnTo>
                  <a:lnTo>
                    <a:pt x="0" y="5073508"/>
                  </a:lnTo>
                  <a:close/>
                </a:path>
              </a:pathLst>
            </a:custGeom>
            <a:ln w="12700" cmpd="sng">
              <a:solidFill>
                <a:schemeClr val="accent6">
                  <a:lumMod val="20000"/>
                  <a:lumOff val="80000"/>
                </a:schemeClr>
              </a:solidFill>
              <a:prstDash val="solid"/>
            </a:ln>
          </p:spPr>
        </p:pic>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t="-1" b="-2693"/>
            <a:stretch>
              <a:fillRect/>
            </a:stretch>
          </p:blipFill>
          <p:spPr>
            <a:xfrm>
              <a:off x="8145671" y="-105157"/>
              <a:ext cx="3772010" cy="7567346"/>
            </a:xfrm>
            <a:prstGeom prst="rect">
              <a:avLst/>
            </a:prstGeom>
            <a:effectLst>
              <a:outerShdw blurRad="63500" sx="101000" sy="101000" algn="ctr" rotWithShape="0">
                <a:prstClr val="black">
                  <a:alpha val="21000"/>
                </a:prstClr>
              </a:outerShdw>
            </a:effectLst>
          </p:spPr>
        </p:pic>
      </p:grpSp>
      <p:sp>
        <p:nvSpPr>
          <p:cNvPr id="2" name="文本框 1"/>
          <p:cNvSpPr txBox="1"/>
          <p:nvPr/>
        </p:nvSpPr>
        <p:spPr>
          <a:xfrm>
            <a:off x="1198086" y="2513393"/>
            <a:ext cx="6173675" cy="185039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200" b="0" i="0" u="none" strike="noStrike" kern="1200" cap="none" spc="0" normalizeH="0" baseline="0" noProof="0" dirty="0">
                <a:ln>
                  <a:noFill/>
                </a:ln>
                <a:solidFill>
                  <a:schemeClr val="tx1"/>
                </a:solidFill>
                <a:effectLst/>
                <a:uLnTx/>
                <a:uFillTx/>
                <a:latin typeface="方正清刻本悦宋简体" panose="02000000000000000000" pitchFamily="2" charset="-122"/>
                <a:ea typeface="方正清刻本悦宋简体" panose="02000000000000000000" pitchFamily="2" charset="-122"/>
              </a:rPr>
              <a:t>App</a:t>
            </a:r>
            <a:r>
              <a:rPr kumimoji="0" lang="zh-CN" altLang="en-US" sz="2200" b="0" i="0" u="none" strike="noStrike" kern="1200" cap="none" spc="0" normalizeH="0" baseline="0" noProof="0" dirty="0">
                <a:ln>
                  <a:noFill/>
                </a:ln>
                <a:solidFill>
                  <a:schemeClr val="tx1"/>
                </a:solidFill>
                <a:effectLst/>
                <a:uLnTx/>
                <a:uFillTx/>
                <a:latin typeface="方正清刻本悦宋简体" panose="02000000000000000000" pitchFamily="2" charset="-122"/>
                <a:ea typeface="方正清刻本悦宋简体" panose="02000000000000000000" pitchFamily="2" charset="-122"/>
              </a:rPr>
              <a:t>端：</a:t>
            </a:r>
            <a:r>
              <a:rPr kumimoji="0" lang="zh-CN" altLang="en-US" sz="22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登录后进入</a:t>
            </a:r>
            <a:r>
              <a:rPr kumimoji="0" lang="en-US" altLang="zh-CN" sz="2200" b="0" i="0" u="none" strike="noStrike" kern="1200" cap="none" spc="0" normalizeH="0" baseline="0" noProof="0" dirty="0">
                <a:ln>
                  <a:noFill/>
                </a:ln>
                <a:solidFill>
                  <a:srgbClr val="FF0000"/>
                </a:solidFill>
                <a:effectLst/>
                <a:uLnTx/>
                <a:uFillTx/>
                <a:latin typeface="方正清刻本悦宋简体" panose="02000000000000000000" pitchFamily="2" charset="-122"/>
                <a:ea typeface="方正清刻本悦宋简体" panose="02000000000000000000" pitchFamily="2" charset="-122"/>
              </a:rPr>
              <a:t>“</a:t>
            </a:r>
            <a:r>
              <a:rPr kumimoji="0" lang="zh-CN" altLang="en-US" sz="2200" b="0" i="0" u="none" strike="noStrike" kern="1200" cap="none" spc="0" normalizeH="0" baseline="0" noProof="0" dirty="0">
                <a:ln>
                  <a:noFill/>
                </a:ln>
                <a:solidFill>
                  <a:srgbClr val="FF0000"/>
                </a:solidFill>
                <a:effectLst/>
                <a:uLnTx/>
                <a:uFillTx/>
                <a:latin typeface="方正清刻本悦宋简体" panose="02000000000000000000" pitchFamily="2" charset="-122"/>
                <a:ea typeface="方正清刻本悦宋简体" panose="02000000000000000000" pitchFamily="2" charset="-122"/>
              </a:rPr>
              <a:t>我的</a:t>
            </a:r>
            <a:r>
              <a:rPr kumimoji="0" lang="en-US" altLang="zh-CN" sz="2200" b="0" i="0" u="none" strike="noStrike" kern="1200" cap="none" spc="0" normalizeH="0" baseline="0" noProof="0" dirty="0">
                <a:ln>
                  <a:noFill/>
                </a:ln>
                <a:solidFill>
                  <a:srgbClr val="FF0000"/>
                </a:solidFill>
                <a:effectLst/>
                <a:uLnTx/>
                <a:uFillTx/>
                <a:latin typeface="方正清刻本悦宋简体" panose="02000000000000000000" pitchFamily="2" charset="-122"/>
                <a:ea typeface="方正清刻本悦宋简体" panose="02000000000000000000" pitchFamily="2" charset="-122"/>
              </a:rPr>
              <a:t>”</a:t>
            </a:r>
            <a:r>
              <a:rPr kumimoji="0" lang="zh-CN" altLang="en-US" sz="22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界面，点击</a:t>
            </a:r>
            <a:r>
              <a:rPr kumimoji="0" lang="en-US" altLang="zh-CN" sz="2200" b="0" i="0" u="none" strike="noStrike" kern="1200" cap="none" spc="0" normalizeH="0" baseline="0" noProof="0" dirty="0">
                <a:ln>
                  <a:noFill/>
                </a:ln>
                <a:solidFill>
                  <a:srgbClr val="FF0000"/>
                </a:solidFill>
                <a:effectLst/>
                <a:uLnTx/>
                <a:uFillTx/>
                <a:latin typeface="方正清刻本悦宋简体" panose="02000000000000000000" pitchFamily="2" charset="-122"/>
                <a:ea typeface="方正清刻本悦宋简体" panose="02000000000000000000" pitchFamily="2" charset="-122"/>
              </a:rPr>
              <a:t>“</a:t>
            </a:r>
            <a:r>
              <a:rPr kumimoji="0" lang="zh-CN" altLang="en-US" sz="2200" b="0" i="0" u="none" strike="noStrike" kern="1200" cap="none" spc="0" normalizeH="0" baseline="0" noProof="0" dirty="0">
                <a:ln>
                  <a:noFill/>
                </a:ln>
                <a:solidFill>
                  <a:srgbClr val="FF0000"/>
                </a:solidFill>
                <a:effectLst/>
                <a:uLnTx/>
                <a:uFillTx/>
                <a:latin typeface="方正清刻本悦宋简体" panose="02000000000000000000" pitchFamily="2" charset="-122"/>
                <a:ea typeface="方正清刻本悦宋简体" panose="02000000000000000000" pitchFamily="2" charset="-122"/>
              </a:rPr>
              <a:t>在校大学生认证</a:t>
            </a:r>
            <a:r>
              <a:rPr kumimoji="0" lang="en-US" altLang="zh-CN" sz="2200" b="0" i="0" u="none" strike="noStrike" kern="1200" cap="none" spc="0" normalizeH="0" baseline="0" noProof="0" dirty="0">
                <a:ln>
                  <a:noFill/>
                </a:ln>
                <a:solidFill>
                  <a:srgbClr val="FF0000"/>
                </a:solidFill>
                <a:effectLst/>
                <a:uLnTx/>
                <a:uFillTx/>
                <a:latin typeface="方正清刻本悦宋简体" panose="02000000000000000000" pitchFamily="2" charset="-122"/>
                <a:ea typeface="方正清刻本悦宋简体" panose="02000000000000000000" pitchFamily="2" charset="-122"/>
              </a:rPr>
              <a:t>”</a:t>
            </a:r>
            <a:r>
              <a:rPr lang="zh-CN" altLang="en-US" sz="2200" dirty="0">
                <a:latin typeface="宋体" panose="02010600030101010101" pitchFamily="2" charset="-122"/>
                <a:ea typeface="宋体" panose="02010600030101010101" pitchFamily="2" charset="-122"/>
                <a:sym typeface="+mn-ea"/>
              </a:rPr>
              <a:t>完善学校、学号信息，即可关联学号完成认证，认证之后才可以看到课程。</a:t>
            </a:r>
            <a:r>
              <a:rPr kumimoji="0" lang="zh-CN" altLang="en-US" sz="220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rPr>
              <a:t>认证个人信息即可。</a:t>
            </a:r>
            <a:endParaRPr kumimoji="0" lang="en-US" altLang="zh-CN" sz="220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p:txBody>
      </p:sp>
      <p:sp>
        <p:nvSpPr>
          <p:cNvPr id="10" name="文本框 9"/>
          <p:cNvSpPr txBox="1"/>
          <p:nvPr/>
        </p:nvSpPr>
        <p:spPr>
          <a:xfrm>
            <a:off x="1224592" y="368108"/>
            <a:ext cx="4444688" cy="521970"/>
          </a:xfrm>
          <a:prstGeom prst="rect">
            <a:avLst/>
          </a:prstGeom>
          <a:noFill/>
        </p:spPr>
        <p:txBody>
          <a:bodyPr wrap="square" rtlCol="0">
            <a:spAutoFit/>
          </a:bodyPr>
          <a:lstStyle/>
          <a:p>
            <a:pPr algn="l"/>
            <a:r>
              <a:rPr lang="zh-CN" altLang="en-US" sz="2800" b="1" dirty="0">
                <a:solidFill>
                  <a:schemeClr val="tx1"/>
                </a:solidFill>
                <a:effectLst>
                  <a:outerShdw blurRad="38100" dist="25400" dir="5400000" algn="ctr" rotWithShape="0">
                    <a:srgbClr val="6E747A">
                      <a:alpha val="43000"/>
                    </a:srgbClr>
                  </a:outerShdw>
                </a:effectLst>
                <a:latin typeface="方正清刻本悦宋简体" panose="02000000000000000000" pitchFamily="2" charset="-122"/>
                <a:ea typeface="方正清刻本悦宋简体" panose="02000000000000000000" pitchFamily="2" charset="-122"/>
              </a:rPr>
              <a:t>新生登陆注册常见问题：</a:t>
            </a:r>
            <a:endParaRPr lang="zh-CN" altLang="en-US" sz="2800" b="1" dirty="0">
              <a:solidFill>
                <a:schemeClr val="tx1"/>
              </a:solidFill>
              <a:effectLst>
                <a:outerShdw blurRad="38100" dist="25400" dir="5400000" algn="ctr" rotWithShape="0">
                  <a:srgbClr val="6E747A">
                    <a:alpha val="43000"/>
                  </a:srgbClr>
                </a:outerShdw>
              </a:effectLst>
              <a:latin typeface="方正清刻本悦宋简体" panose="02000000000000000000" pitchFamily="2" charset="-122"/>
              <a:ea typeface="方正清刻本悦宋简体" panose="02000000000000000000" pitchFamily="2" charset="-122"/>
            </a:endParaRPr>
          </a:p>
        </p:txBody>
      </p:sp>
      <p:sp>
        <p:nvSpPr>
          <p:cNvPr id="18" name="矩形 17"/>
          <p:cNvSpPr/>
          <p:nvPr/>
        </p:nvSpPr>
        <p:spPr>
          <a:xfrm>
            <a:off x="1271270" y="4363720"/>
            <a:ext cx="5855335" cy="2730500"/>
          </a:xfrm>
          <a:prstGeom prst="rect">
            <a:avLst/>
          </a:prstGeom>
        </p:spPr>
        <p:txBody>
          <a:bodyPr wrap="square">
            <a:spAutoFit/>
          </a:bodyPr>
          <a:lstStyle/>
          <a:p>
            <a:pPr lvl="0">
              <a:lnSpc>
                <a:spcPct val="130000"/>
              </a:lnSpc>
              <a:defRPr/>
            </a:pPr>
            <a:r>
              <a:rPr lang="zh-CN" altLang="zh-CN" sz="2200" dirty="0">
                <a:solidFill>
                  <a:srgbClr val="FF0000"/>
                </a:solidFill>
                <a:latin typeface="方正清刻本悦宋简体" panose="02000000000000000000" pitchFamily="2" charset="-122"/>
                <a:ea typeface="方正清刻本悦宋简体" panose="02000000000000000000" pitchFamily="2" charset="-122"/>
                <a:sym typeface="+mn-ea"/>
              </a:rPr>
              <a:t>学号和姓名与教务系统的必须相一致</a:t>
            </a:r>
            <a:r>
              <a:rPr lang="zh-CN" altLang="zh-CN" sz="2200" dirty="0">
                <a:solidFill>
                  <a:prstClr val="black"/>
                </a:solidFill>
                <a:latin typeface="方正清刻本悦宋简体" panose="02000000000000000000" pitchFamily="2" charset="-122"/>
                <a:ea typeface="方正清刻本悦宋简体" panose="02000000000000000000" pitchFamily="2" charset="-122"/>
                <a:sym typeface="+mn-ea"/>
              </a:rPr>
              <a:t>，</a:t>
            </a:r>
            <a:r>
              <a:rPr lang="zh-CN" altLang="zh-CN" sz="2200" dirty="0">
                <a:solidFill>
                  <a:prstClr val="black"/>
                </a:solidFill>
                <a:latin typeface="宋体" panose="02010600030101010101" pitchFamily="2" charset="-122"/>
                <a:ea typeface="宋体" panose="02010600030101010101" pitchFamily="2" charset="-122"/>
                <a:sym typeface="+mn-ea"/>
              </a:rPr>
              <a:t>如果学号和姓名不一致则不显示课程，此时可以联系智慧树</a:t>
            </a:r>
            <a:r>
              <a:rPr lang="zh-CN" altLang="zh-CN" sz="2200" b="1" dirty="0">
                <a:solidFill>
                  <a:prstClr val="black"/>
                </a:solidFill>
                <a:latin typeface="宋体" panose="02010600030101010101" pitchFamily="2" charset="-122"/>
                <a:ea typeface="宋体" panose="02010600030101010101" pitchFamily="2" charset="-122"/>
                <a:sym typeface="+mn-ea"/>
              </a:rPr>
              <a:t>在线客服</a:t>
            </a:r>
            <a:r>
              <a:rPr lang="zh-CN" altLang="zh-CN" sz="2200" dirty="0">
                <a:solidFill>
                  <a:prstClr val="black"/>
                </a:solidFill>
                <a:latin typeface="宋体" panose="02010600030101010101" pitchFamily="2" charset="-122"/>
                <a:ea typeface="宋体" panose="02010600030101010101" pitchFamily="2" charset="-122"/>
                <a:sym typeface="+mn-ea"/>
              </a:rPr>
              <a:t>（转人工）</a:t>
            </a:r>
            <a:r>
              <a:rPr lang="zh-CN" altLang="zh-CN" sz="2200" b="1" dirty="0">
                <a:solidFill>
                  <a:prstClr val="black"/>
                </a:solidFill>
                <a:latin typeface="宋体" panose="02010600030101010101" pitchFamily="2" charset="-122"/>
                <a:ea typeface="宋体" panose="02010600030101010101" pitchFamily="2" charset="-122"/>
                <a:sym typeface="+mn-ea"/>
              </a:rPr>
              <a:t>更换正确学号，</a:t>
            </a:r>
            <a:r>
              <a:rPr lang="zh-CN" altLang="zh-CN" sz="2200"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或者</a:t>
            </a:r>
            <a:r>
              <a:rPr lang="zh-CN" altLang="en-US" sz="2200" dirty="0" smtClean="0">
                <a:latin typeface="宋体" panose="02010600030101010101" pitchFamily="2" charset="-122"/>
                <a:ea typeface="宋体" panose="02010600030101010101" pitchFamily="2" charset="-122"/>
                <a:cs typeface="宋体" panose="02010600030101010101" pitchFamily="2" charset="-122"/>
                <a:sym typeface="+mn-ea"/>
              </a:rPr>
              <a:t>可在</a:t>
            </a:r>
            <a:r>
              <a:rPr lang="en-US" altLang="zh-CN" sz="2200"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2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我的</a:t>
            </a:r>
            <a:r>
              <a:rPr lang="en-US" altLang="zh-CN" sz="2200"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200" dirty="0" smtClean="0">
                <a:latin typeface="宋体" panose="02010600030101010101" pitchFamily="2" charset="-122"/>
                <a:ea typeface="宋体" panose="02010600030101010101" pitchFamily="2" charset="-122"/>
                <a:cs typeface="宋体" panose="02010600030101010101" pitchFamily="2" charset="-122"/>
                <a:sym typeface="+mn-ea"/>
              </a:rPr>
              <a:t>模块页面中点击</a:t>
            </a:r>
            <a:r>
              <a:rPr lang="zh-CN" altLang="en-US" sz="22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头像</a:t>
            </a:r>
            <a:r>
              <a:rPr lang="zh-CN" altLang="en-US" sz="2200" dirty="0" smtClean="0">
                <a:latin typeface="宋体" panose="02010600030101010101" pitchFamily="2" charset="-122"/>
                <a:ea typeface="宋体" panose="02010600030101010101" pitchFamily="2" charset="-122"/>
                <a:cs typeface="宋体" panose="02010600030101010101" pitchFamily="2" charset="-122"/>
                <a:sym typeface="+mn-ea"/>
              </a:rPr>
              <a:t>，再点</a:t>
            </a:r>
            <a:r>
              <a:rPr lang="zh-CN" altLang="en-US" sz="22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修改认证信息</a:t>
            </a:r>
            <a:r>
              <a:rPr lang="zh-CN" altLang="en-US" sz="2200" dirty="0" smtClean="0">
                <a:latin typeface="宋体" panose="02010600030101010101" pitchFamily="2" charset="-122"/>
                <a:ea typeface="宋体" panose="02010600030101010101" pitchFamily="2" charset="-122"/>
                <a:cs typeface="宋体" panose="02010600030101010101" pitchFamily="2" charset="-122"/>
                <a:sym typeface="+mn-ea"/>
              </a:rPr>
              <a:t>，按指示操作即可。</a:t>
            </a:r>
            <a:endParaRPr lang="zh-CN" altLang="en-US" sz="2200" dirty="0" smtClean="0">
              <a:latin typeface="宋体" panose="02010600030101010101" pitchFamily="2" charset="-122"/>
              <a:ea typeface="宋体" panose="02010600030101010101" pitchFamily="2" charset="-122"/>
              <a:cs typeface="宋体" panose="02010600030101010101" pitchFamily="2" charset="-122"/>
            </a:endParaRPr>
          </a:p>
          <a:p>
            <a:pPr lvl="0">
              <a:lnSpc>
                <a:spcPct val="130000"/>
              </a:lnSpc>
              <a:defRPr/>
            </a:pPr>
            <a:endParaRPr lang="zh-CN" altLang="en-US" sz="2200"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42558" y="1907817"/>
            <a:ext cx="3205542" cy="1529715"/>
          </a:xfrm>
          <a:prstGeom prst="rect">
            <a:avLst/>
          </a:prstGeom>
          <a:noFill/>
        </p:spPr>
        <p:txBody>
          <a:bodyPr wrap="square" rtlCol="0">
            <a:spAutoFit/>
          </a:bodyPr>
          <a:lstStyle/>
          <a:p>
            <a:pPr>
              <a:lnSpc>
                <a:spcPct val="130000"/>
              </a:lnSpc>
            </a:pPr>
            <a:r>
              <a:rPr lang="en-US" altLang="zh-CN" sz="2400" dirty="0">
                <a:solidFill>
                  <a:schemeClr val="tx1"/>
                </a:solidFill>
                <a:latin typeface="微软雅黑" panose="020B0503020204020204" pitchFamily="34" charset="-122"/>
                <a:ea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rPr>
              <a:t>使用手机号</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rPr>
              <a:t>学号及修改过的密码</a:t>
            </a:r>
            <a:r>
              <a:rPr lang="zh-CN" altLang="zh-CN" sz="2400" dirty="0">
                <a:solidFill>
                  <a:schemeClr val="tx1"/>
                </a:solidFill>
                <a:latin typeface="微软雅黑" panose="020B0503020204020204" pitchFamily="34" charset="-122"/>
                <a:ea typeface="微软雅黑" panose="020B0503020204020204" pitchFamily="34" charset="-122"/>
              </a:rPr>
              <a:t>登录</a:t>
            </a:r>
            <a:r>
              <a:rPr lang="zh-CN" altLang="en-US" sz="2400" dirty="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a:p>
            <a:pPr>
              <a:lnSpc>
                <a:spcPct val="130000"/>
              </a:lnSpc>
            </a:pP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42558" y="3864632"/>
            <a:ext cx="3430332" cy="2489200"/>
          </a:xfrm>
          <a:prstGeom prst="rect">
            <a:avLst/>
          </a:prstGeom>
          <a:noFill/>
        </p:spPr>
        <p:txBody>
          <a:bodyPr wrap="square" rtlCol="0">
            <a:spAutoFit/>
          </a:bodyPr>
          <a:lstStyle/>
          <a:p>
            <a:pPr>
              <a:lnSpc>
                <a:spcPct val="130000"/>
              </a:lnSpc>
            </a:pPr>
            <a:r>
              <a:rPr lang="en-US" altLang="zh-CN" sz="2400" dirty="0">
                <a:solidFill>
                  <a:schemeClr val="tx1"/>
                </a:solidFill>
                <a:latin typeface="微软雅黑" panose="020B0503020204020204" pitchFamily="34" charset="-122"/>
                <a:ea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rPr>
              <a:t>如忘记密码，可通过手机号短信验证码找回。如手机号不用，又忘记密码可找在线人工客服重置密码</a:t>
            </a:r>
            <a:endParaRPr lang="zh-CN" altLang="en-US" sz="2400" dirty="0">
              <a:solidFill>
                <a:schemeClr val="tx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cstate="print"/>
          <a:srcRect b="7146"/>
          <a:stretch>
            <a:fillRect/>
          </a:stretch>
        </p:blipFill>
        <p:spPr>
          <a:xfrm>
            <a:off x="8331835" y="1511300"/>
            <a:ext cx="3247390" cy="5363210"/>
          </a:xfrm>
          <a:prstGeom prst="rect">
            <a:avLst/>
          </a:prstGeom>
          <a:solidFill>
            <a:srgbClr val="FFFFFF">
              <a:shade val="85000"/>
            </a:srgbClr>
          </a:solidFill>
          <a:ln w="63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2" name="图片 11"/>
          <p:cNvPicPr>
            <a:picLocks noChangeAspect="1"/>
          </p:cNvPicPr>
          <p:nvPr/>
        </p:nvPicPr>
        <p:blipFill>
          <a:blip r:embed="rId2" cstate="print"/>
          <a:srcRect b="7680"/>
          <a:stretch>
            <a:fillRect/>
          </a:stretch>
        </p:blipFill>
        <p:spPr>
          <a:xfrm>
            <a:off x="4475480" y="1511300"/>
            <a:ext cx="3241040" cy="5320030"/>
          </a:xfrm>
          <a:prstGeom prst="rect">
            <a:avLst/>
          </a:prstGeom>
          <a:solidFill>
            <a:srgbClr val="FFFFFF">
              <a:shade val="85000"/>
            </a:srgbClr>
          </a:solidFill>
          <a:ln w="63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矩形 3"/>
          <p:cNvSpPr/>
          <p:nvPr/>
        </p:nvSpPr>
        <p:spPr>
          <a:xfrm flipV="1">
            <a:off x="4619625" y="2826385"/>
            <a:ext cx="1350010" cy="539115"/>
          </a:xfrm>
          <a:prstGeom prst="rect">
            <a:avLst/>
          </a:prstGeom>
          <a:noFill/>
          <a:ln w="38100">
            <a:solidFill>
              <a:srgbClr val="FF0000"/>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
        <p:nvSpPr>
          <p:cNvPr id="2" name="文本框 5"/>
          <p:cNvSpPr txBox="1"/>
          <p:nvPr/>
        </p:nvSpPr>
        <p:spPr>
          <a:xfrm>
            <a:off x="-699770" y="363855"/>
            <a:ext cx="6669405" cy="751840"/>
          </a:xfrm>
          <a:prstGeom prst="rect">
            <a:avLst/>
          </a:prstGeom>
          <a:noFill/>
        </p:spPr>
        <p:txBody>
          <a:bodyPr wrap="square" lIns="91386" tIns="45710" rIns="91386" bIns="45710" rtlCol="0">
            <a:spAutoFit/>
          </a:bodyPr>
          <a:p>
            <a:pPr algn="ctr" defTabSz="913130" fontAlgn="base">
              <a:spcBef>
                <a:spcPct val="0"/>
              </a:spcBef>
              <a:spcAft>
                <a:spcPct val="0"/>
              </a:spcAft>
            </a:pPr>
            <a:r>
              <a:rPr lang="en-US"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1.3</a:t>
            </a:r>
            <a:r>
              <a:rPr lang="zh-CN" altLang="en-US"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老生</a:t>
            </a:r>
            <a:r>
              <a:rPr lang="en-US"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APP</a:t>
            </a:r>
            <a:r>
              <a:rPr lang="zh-CN"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sym typeface="+mn-ea"/>
              </a:rPr>
              <a:t>端登录</a:t>
            </a:r>
            <a:endParaRPr lang="zh-CN" altLang="zh-CN" sz="4300" b="1" dirty="0">
              <a:solidFill>
                <a:schemeClr val="accent4">
                  <a:lumMod val="50000"/>
                </a:schemeClr>
              </a:solidFill>
              <a:effectLst>
                <a:glow rad="228600">
                  <a:schemeClr val="accent1">
                    <a:satMod val="175000"/>
                    <a:alpha val="40000"/>
                  </a:schemeClr>
                </a:glow>
              </a:effectLst>
              <a:latin typeface="微软雅黑" panose="020B0503020204020204" pitchFamily="34" charset="-122"/>
              <a:ea typeface="微软雅黑" panose="020B0503020204020204" pitchFamily="34" charset="-122"/>
              <a:cs typeface="+mn-ea"/>
              <a:sym typeface="+mn-ea"/>
            </a:endParaRPr>
          </a:p>
        </p:txBody>
      </p:sp>
      <p:pic>
        <p:nvPicPr>
          <p:cNvPr id="3" name="图片 2"/>
          <p:cNvPicPr>
            <a:picLocks noChangeAspect="1"/>
          </p:cNvPicPr>
          <p:nvPr/>
        </p:nvPicPr>
        <p:blipFill>
          <a:blip r:embed="rId3"/>
          <a:stretch>
            <a:fillRect/>
          </a:stretch>
        </p:blipFill>
        <p:spPr>
          <a:xfrm>
            <a:off x="5867400" y="3200400"/>
            <a:ext cx="457200" cy="457200"/>
          </a:xfrm>
          <a:prstGeom prst="rect">
            <a:avLst/>
          </a:prstGeom>
        </p:spPr>
      </p:pic>
      <p:pic>
        <p:nvPicPr>
          <p:cNvPr id="5" name="图片 4"/>
          <p:cNvPicPr>
            <a:picLocks noChangeAspect="1"/>
          </p:cNvPicPr>
          <p:nvPr/>
        </p:nvPicPr>
        <p:blipFill>
          <a:blip r:embed="rId3"/>
          <a:stretch>
            <a:fillRect/>
          </a:stretch>
        </p:blipFill>
        <p:spPr>
          <a:xfrm>
            <a:off x="5867400" y="3200400"/>
            <a:ext cx="457200" cy="457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p:fade/>
      </p:transition>
    </mc:Choice>
    <mc:Fallback>
      <p:transition>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TEMPLATE_CATEGORY" val="custom"/>
  <p:tag name="KSO_WM_TEMPLATE_INDEX" val="20188997"/>
  <p:tag name="KSO_WM_TAG_VERSION" val="1.0"/>
  <p:tag name="KSO_WM_UNIT_TYPE" val="a"/>
  <p:tag name="KSO_WM_UNIT_INDEX" val="1"/>
  <p:tag name="KSO_WM_UNIT_LAYERLEVEL" val="1"/>
  <p:tag name="KSO_WM_UNIT_VALUE" val="9"/>
  <p:tag name="KSO_WM_UNIT_ISCONTENTSTITLE" val="0"/>
  <p:tag name="KSO_WM_UNIT_HIGHLIGHT" val="0"/>
  <p:tag name="KSO_WM_UNIT_COMPATIBLE" val="0"/>
  <p:tag name="KSO_WM_UNIT_CLEAR" val="0"/>
  <p:tag name="KSO_WM_BEAUTIFY_FLAG" val="#wm#"/>
  <p:tag name="KSO_WM_UNIT_ID" val="custom20188997_3*a*1"/>
  <p:tag name="KSO_WM_UNIT_PRESET_TEXT" val="1. 绪论"/>
</p:tagLst>
</file>

<file path=ppt/tags/tag10.xml><?xml version="1.0" encoding="utf-8"?>
<p:tagLst xmlns:p="http://schemas.openxmlformats.org/presentationml/2006/main">
  <p:tag name="KSO_WM_TAG_VERSION" val="1.0"/>
  <p:tag name="KSO_WM_SLIDE_ITEM_CNT" val="2"/>
  <p:tag name="KSO_WM_SLIDE_LAYOUT" val="a_f_e"/>
  <p:tag name="KSO_WM_SLIDE_LAYOUT_CNT" val="1_1_1"/>
  <p:tag name="KSO_WM_SLIDE_TYPE" val="sectionTitle"/>
  <p:tag name="KSO_WM_SLIDE_SUBTYPE" val="pureTxt"/>
  <p:tag name="KSO_WM_BEAUTIFY_FLAG" val="#wm#"/>
  <p:tag name="KSO_WM_COMBINE_RELATE_SLIDE_ID" val="background20185107_3"/>
  <p:tag name="KSO_WM_TEMPLATE_CATEGORY" val="custom"/>
  <p:tag name="KSO_WM_TEMPLATE_INDEX" val="20188997"/>
  <p:tag name="KSO_WM_SLIDE_ID" val="custom20188997_3"/>
  <p:tag name="KSO_WM_SLIDE_INDEX" val="3"/>
  <p:tag name="KSO_WM_TEMPLATE_SUBCATEGORY" val="combine"/>
</p:tagLst>
</file>

<file path=ppt/tags/tag11.xml><?xml version="1.0" encoding="utf-8"?>
<p:tagLst xmlns:p="http://schemas.openxmlformats.org/presentationml/2006/main">
  <p:tag name="KSO_WM_TEMPLATE_CATEGORY" val="custom"/>
  <p:tag name="KSO_WM_TEMPLATE_INDEX" val="160547"/>
</p:tagLst>
</file>

<file path=ppt/tags/tag12.xml><?xml version="1.0" encoding="utf-8"?>
<p:tagLst xmlns:p="http://schemas.openxmlformats.org/presentationml/2006/main">
  <p:tag name="KSO_WM_TEMPLATE_CATEGORY" val="custom"/>
  <p:tag name="KSO_WM_TEMPLATE_INDEX" val="160547"/>
</p:tagLst>
</file>

<file path=ppt/tags/tag13.xml><?xml version="1.0" encoding="utf-8"?>
<p:tagLst xmlns:p="http://schemas.openxmlformats.org/presentationml/2006/main">
  <p:tag name="KSO_WM_TEMPLATE_CATEGORY" val="diagram"/>
  <p:tag name="KSO_WM_TEMPLATE_INDEX" val="169341"/>
  <p:tag name="KSO_WM_UNIT_TYPE" val="d"/>
  <p:tag name="KSO_WM_UNIT_INDEX" val="1"/>
  <p:tag name="KSO_WM_UNIT_ID" val="256*d*1"/>
  <p:tag name="KSO_WM_UNIT_CLEAR" val="0"/>
  <p:tag name="KSO_WM_UNIT_LAYERLEVEL" val="1"/>
  <p:tag name="KSO_WM_UNIT_VALUE" val="800*800"/>
  <p:tag name="KSO_WM_UNIT_HIGHLIGHT" val="0"/>
  <p:tag name="KSO_WM_UNIT_COMPATIBLE" val="0"/>
  <p:tag name="KSO_WM_BEAUTIFY_FLAG" val="#wm#"/>
  <p:tag name="KSO_WM_TAG_VERSION" val="1.0"/>
</p:tagLst>
</file>

<file path=ppt/tags/tag14.xml><?xml version="1.0" encoding="utf-8"?>
<p:tagLst xmlns:p="http://schemas.openxmlformats.org/presentationml/2006/main">
  <p:tag name="KSO_WM_TEMPLATE_CATEGORY" val="diagram"/>
  <p:tag name="KSO_WM_TEMPLATE_INDEX" val="169341"/>
  <p:tag name="KSO_WM_UNIT_TYPE" val="d"/>
  <p:tag name="KSO_WM_UNIT_INDEX" val="2"/>
  <p:tag name="KSO_WM_UNIT_ID" val="256*d*2"/>
  <p:tag name="KSO_WM_UNIT_CLEAR" val="0"/>
  <p:tag name="KSO_WM_UNIT_LAYERLEVEL" val="1"/>
  <p:tag name="KSO_WM_UNIT_VALUE" val="800*800"/>
  <p:tag name="KSO_WM_UNIT_HIGHLIGHT" val="0"/>
  <p:tag name="KSO_WM_UNIT_COMPATIBLE" val="0"/>
  <p:tag name="KSO_WM_BEAUTIFY_FLAG" val="#wm#"/>
  <p:tag name="KSO_WM_TAG_VERSION" val="1.0"/>
</p:tagLst>
</file>

<file path=ppt/tags/tag15.xml><?xml version="1.0" encoding="utf-8"?>
<p:tagLst xmlns:p="http://schemas.openxmlformats.org/presentationml/2006/main">
  <p:tag name="KSO_WM_BEAUTIFY_FLAG" val="#wm#"/>
  <p:tag name="KSO_WM_TEMPLATE_CATEGORY" val="topic"/>
  <p:tag name="KSO_WM_TEMPLATE_INDEX" val="20182651"/>
</p:tagLst>
</file>

<file path=ppt/tags/tag16.xml><?xml version="1.0" encoding="utf-8"?>
<p:tagLst xmlns:p="http://schemas.openxmlformats.org/presentationml/2006/main">
  <p:tag name="KSO_WM_TEMPLATE_CATEGORY" val="custom"/>
  <p:tag name="KSO_WM_TEMPLATE_INDEX" val="20188997"/>
  <p:tag name="KSO_WM_TAG_VERSION" val="1.0"/>
  <p:tag name="KSO_WM_UNIT_TYPE" val="a"/>
  <p:tag name="KSO_WM_UNIT_INDEX" val="1"/>
  <p:tag name="KSO_WM_UNIT_LAYERLEVEL" val="1"/>
  <p:tag name="KSO_WM_UNIT_VALUE" val="9"/>
  <p:tag name="KSO_WM_UNIT_ISCONTENTSTITLE" val="0"/>
  <p:tag name="KSO_WM_UNIT_HIGHLIGHT" val="0"/>
  <p:tag name="KSO_WM_UNIT_COMPATIBLE" val="0"/>
  <p:tag name="KSO_WM_UNIT_CLEAR" val="0"/>
  <p:tag name="KSO_WM_BEAUTIFY_FLAG" val="#wm#"/>
  <p:tag name="KSO_WM_UNIT_ID" val="custom20188997_3*a*1"/>
  <p:tag name="KSO_WM_UNIT_PRESET_TEXT" val="1. 绪论"/>
</p:tagLst>
</file>

<file path=ppt/tags/tag17.xml><?xml version="1.0" encoding="utf-8"?>
<p:tagLst xmlns:p="http://schemas.openxmlformats.org/presentationml/2006/main">
  <p:tag name="KSO_WM_TEMPLATE_CATEGORY" val="custom"/>
  <p:tag name="KSO_WM_TEMPLATE_INDEX" val="20188997"/>
  <p:tag name="KSO_WM_TAG_VERSION" val="1.0"/>
  <p:tag name="KSO_WM_UNIT_TYPE" val="e"/>
  <p:tag name="KSO_WM_UNIT_INDEX" val="1"/>
  <p:tag name="KSO_WM_UNIT_LAYERLEVEL" val="1"/>
  <p:tag name="KSO_WM_UNIT_VALUE" val="4"/>
  <p:tag name="KSO_WM_UNIT_HIGHLIGHT" val="0"/>
  <p:tag name="KSO_WM_UNIT_COMPATIBLE" val="1"/>
  <p:tag name="KSO_WM_UNIT_CLEAR" val="0"/>
  <p:tag name="KSO_WM_BEAUTIFY_FLAG" val="#wm#"/>
  <p:tag name="KSO_WM_UNIT_ID" val="custom20188997_3*e*1"/>
  <p:tag name="KSO_WM_UNIT_PRESET_TEXT" val="PART&#10;ONE"/>
</p:tagLst>
</file>

<file path=ppt/tags/tag18.xml><?xml version="1.0" encoding="utf-8"?>
<p:tagLst xmlns:p="http://schemas.openxmlformats.org/presentationml/2006/main">
  <p:tag name="KSO_WM_TEMPLATE_CATEGORY" val="custom"/>
  <p:tag name="KSO_WM_TEMPLATE_INDEX" val="20188997"/>
  <p:tag name="KSO_WM_TAG_VERSION" val="1.0"/>
  <p:tag name="KSO_WM_UNIT_TYPE" val="f"/>
  <p:tag name="KSO_WM_UNIT_INDEX" val="1"/>
  <p:tag name="KSO_WM_UNIT_LAYERLEVEL" val="1"/>
  <p:tag name="KSO_WM_UNIT_VALUE" val="23"/>
  <p:tag name="KSO_WM_UNIT_HIGHLIGHT" val="0"/>
  <p:tag name="KSO_WM_UNIT_COMPATIBLE" val="0"/>
  <p:tag name="KSO_WM_UNIT_CLEAR" val="0"/>
  <p:tag name="KSO_WM_BEAUTIFY_FLAG" val="#wm#"/>
  <p:tag name="KSO_WM_UNIT_ID" val="custom20188997_3*f*1"/>
  <p:tag name="KSO_WM_UNIT_PRESET_TEXT" val="1.1选题背景   1.2研究意义   1.3研究现状  1.4创新点"/>
</p:tagLst>
</file>

<file path=ppt/tags/tag19.xml><?xml version="1.0" encoding="utf-8"?>
<p:tagLst xmlns:p="http://schemas.openxmlformats.org/presentationml/2006/main">
  <p:tag name="KSO_WM_TAG_VERSION" val="1.0"/>
  <p:tag name="KSO_WM_SLIDE_ITEM_CNT" val="2"/>
  <p:tag name="KSO_WM_SLIDE_LAYOUT" val="a_f_e"/>
  <p:tag name="KSO_WM_SLIDE_LAYOUT_CNT" val="1_1_1"/>
  <p:tag name="KSO_WM_SLIDE_TYPE" val="sectionTitle"/>
  <p:tag name="KSO_WM_SLIDE_SUBTYPE" val="pureTxt"/>
  <p:tag name="KSO_WM_BEAUTIFY_FLAG" val="#wm#"/>
  <p:tag name="KSO_WM_COMBINE_RELATE_SLIDE_ID" val="background20185107_3"/>
  <p:tag name="KSO_WM_TEMPLATE_CATEGORY" val="custom"/>
  <p:tag name="KSO_WM_TEMPLATE_INDEX" val="20188997"/>
  <p:tag name="KSO_WM_SLIDE_ID" val="custom20188997_3"/>
  <p:tag name="KSO_WM_SLIDE_INDEX" val="3"/>
  <p:tag name="KSO_WM_TEMPLATE_SUBCATEGORY" val="combine"/>
</p:tagLst>
</file>

<file path=ppt/tags/tag2.xml><?xml version="1.0" encoding="utf-8"?>
<p:tagLst xmlns:p="http://schemas.openxmlformats.org/presentationml/2006/main">
  <p:tag name="KSO_WM_TEMPLATE_CATEGORY" val="custom"/>
  <p:tag name="KSO_WM_TEMPLATE_INDEX" val="20188997"/>
  <p:tag name="KSO_WM_TAG_VERSION" val="1.0"/>
  <p:tag name="KSO_WM_UNIT_TYPE" val="e"/>
  <p:tag name="KSO_WM_UNIT_INDEX" val="1"/>
  <p:tag name="KSO_WM_UNIT_LAYERLEVEL" val="1"/>
  <p:tag name="KSO_WM_UNIT_VALUE" val="4"/>
  <p:tag name="KSO_WM_UNIT_HIGHLIGHT" val="0"/>
  <p:tag name="KSO_WM_UNIT_COMPATIBLE" val="1"/>
  <p:tag name="KSO_WM_UNIT_CLEAR" val="0"/>
  <p:tag name="KSO_WM_BEAUTIFY_FLAG" val="#wm#"/>
  <p:tag name="KSO_WM_UNIT_ID" val="custom20188997_3*e*1"/>
  <p:tag name="KSO_WM_UNIT_PRESET_TEXT" val="PART&#10;ONE"/>
</p:tagLst>
</file>

<file path=ppt/tags/tag20.xml><?xml version="1.0" encoding="utf-8"?>
<p:tagLst xmlns:p="http://schemas.openxmlformats.org/presentationml/2006/main">
  <p:tag name="KSO_WM_TEMPLATE_CATEGORY" val="custom"/>
  <p:tag name="KSO_WM_TEMPLATE_INDEX" val="160547"/>
</p:tagLst>
</file>

<file path=ppt/tags/tag21.xml><?xml version="1.0" encoding="utf-8"?>
<p:tagLst xmlns:p="http://schemas.openxmlformats.org/presentationml/2006/main">
  <p:tag name="PA" val="v3.0.0"/>
</p:tagLst>
</file>

<file path=ppt/tags/tag22.xml><?xml version="1.0" encoding="utf-8"?>
<p:tagLst xmlns:p="http://schemas.openxmlformats.org/presentationml/2006/main">
  <p:tag name="KSO_WM_TEMPLATE_CATEGORY" val="custom"/>
  <p:tag name="KSO_WM_TEMPLATE_INDEX" val="20188997"/>
  <p:tag name="KSO_WM_TAG_VERSION" val="1.0"/>
  <p:tag name="KSO_WM_UNIT_TYPE" val="a"/>
  <p:tag name="KSO_WM_UNIT_INDEX" val="1"/>
  <p:tag name="KSO_WM_UNIT_LAYERLEVEL" val="1"/>
  <p:tag name="KSO_WM_UNIT_VALUE" val="9"/>
  <p:tag name="KSO_WM_UNIT_ISCONTENTSTITLE" val="0"/>
  <p:tag name="KSO_WM_UNIT_HIGHLIGHT" val="0"/>
  <p:tag name="KSO_WM_UNIT_COMPATIBLE" val="0"/>
  <p:tag name="KSO_WM_UNIT_CLEAR" val="0"/>
  <p:tag name="KSO_WM_BEAUTIFY_FLAG" val="#wm#"/>
  <p:tag name="KSO_WM_UNIT_ID" val="custom20188997_3*a*1"/>
  <p:tag name="KSO_WM_UNIT_PRESET_TEXT" val="1. 绪论"/>
</p:tagLst>
</file>

<file path=ppt/tags/tag23.xml><?xml version="1.0" encoding="utf-8"?>
<p:tagLst xmlns:p="http://schemas.openxmlformats.org/presentationml/2006/main">
  <p:tag name="KSO_WM_TEMPLATE_CATEGORY" val="custom"/>
  <p:tag name="KSO_WM_TEMPLATE_INDEX" val="20188997"/>
  <p:tag name="KSO_WM_TAG_VERSION" val="1.0"/>
  <p:tag name="KSO_WM_UNIT_TYPE" val="e"/>
  <p:tag name="KSO_WM_UNIT_INDEX" val="1"/>
  <p:tag name="KSO_WM_UNIT_LAYERLEVEL" val="1"/>
  <p:tag name="KSO_WM_UNIT_VALUE" val="4"/>
  <p:tag name="KSO_WM_UNIT_HIGHLIGHT" val="0"/>
  <p:tag name="KSO_WM_UNIT_COMPATIBLE" val="1"/>
  <p:tag name="KSO_WM_UNIT_CLEAR" val="0"/>
  <p:tag name="KSO_WM_BEAUTIFY_FLAG" val="#wm#"/>
  <p:tag name="KSO_WM_UNIT_ID" val="custom20188997_3*e*1"/>
  <p:tag name="KSO_WM_UNIT_PRESET_TEXT" val="PART&#10;ONE"/>
</p:tagLst>
</file>

<file path=ppt/tags/tag24.xml><?xml version="1.0" encoding="utf-8"?>
<p:tagLst xmlns:p="http://schemas.openxmlformats.org/presentationml/2006/main">
  <p:tag name="KSO_WM_TAG_VERSION" val="1.0"/>
  <p:tag name="KSO_WM_SLIDE_ITEM_CNT" val="2"/>
  <p:tag name="KSO_WM_SLIDE_LAYOUT" val="a_f_e"/>
  <p:tag name="KSO_WM_SLIDE_LAYOUT_CNT" val="1_1_1"/>
  <p:tag name="KSO_WM_SLIDE_TYPE" val="sectionTitle"/>
  <p:tag name="KSO_WM_SLIDE_SUBTYPE" val="pureTxt"/>
  <p:tag name="KSO_WM_BEAUTIFY_FLAG" val="#wm#"/>
  <p:tag name="KSO_WM_COMBINE_RELATE_SLIDE_ID" val="background20185107_3"/>
  <p:tag name="KSO_WM_TEMPLATE_CATEGORY" val="custom"/>
  <p:tag name="KSO_WM_TEMPLATE_INDEX" val="20188997"/>
  <p:tag name="KSO_WM_SLIDE_ID" val="custom20188997_3"/>
  <p:tag name="KSO_WM_SLIDE_INDEX" val="3"/>
  <p:tag name="KSO_WM_TEMPLATE_SUBCATEGORY" val="combine"/>
</p:tagLst>
</file>

<file path=ppt/tags/tag25.xml><?xml version="1.0" encoding="utf-8"?>
<p:tagLst xmlns:p="http://schemas.openxmlformats.org/presentationml/2006/main">
  <p:tag name="KSO_WM_TEMPLATE_CATEGORY" val="diagram"/>
  <p:tag name="KSO_WM_TEMPLATE_INDEX" val="160324"/>
  <p:tag name="KSO_WM_UNIT_TYPE" val="l_h_f"/>
  <p:tag name="KSO_WM_UNIT_INDEX" val="1_2_1"/>
  <p:tag name="KSO_WM_UNIT_ID" val="diagram160324_2*l_h_f*1_2_1"/>
  <p:tag name="KSO_WM_UNIT_CLEAR" val="1"/>
  <p:tag name="KSO_WM_UNIT_LAYERLEVEL" val="1_1_1"/>
  <p:tag name="KSO_WM_UNIT_VALUE" val="19"/>
  <p:tag name="KSO_WM_UNIT_HIGHLIGHT" val="0"/>
  <p:tag name="KSO_WM_UNIT_COMPATIBLE" val="0"/>
  <p:tag name="KSO_WM_BEAUTIFY_FLAG" val="#wm#"/>
  <p:tag name="KSO_WM_UNIT_PRESET_TEXT_INDEX" val="4"/>
  <p:tag name="KSO_WM_UNIT_PRESET_TEXT_LEN" val="26"/>
  <p:tag name="KSO_WM_TAG_VERSION" val="1.0"/>
  <p:tag name="KSO_WM_DIAGRAM_GROUP_CODE" val="l1-1"/>
</p:tagLst>
</file>

<file path=ppt/tags/tag26.xml><?xml version="1.0" encoding="utf-8"?>
<p:tagLst xmlns:p="http://schemas.openxmlformats.org/presentationml/2006/main">
  <p:tag name="KSO_WM_TEMPLATE_CATEGORY" val="diagram"/>
  <p:tag name="KSO_WM_TEMPLATE_INDEX" val="160324"/>
  <p:tag name="KSO_WM_UNIT_TYPE" val="a"/>
  <p:tag name="KSO_WM_UNIT_INDEX" val="1"/>
  <p:tag name="KSO_WM_UNIT_ID" val="diagram160324_2*a*1"/>
  <p:tag name="KSO_WM_UNIT_CLEAR" val="1"/>
  <p:tag name="KSO_WM_UNIT_LAYERLEVEL" val="1"/>
  <p:tag name="KSO_WM_UNIT_ISCONTENTSTITLE" val="1"/>
  <p:tag name="KSO_WM_UNIT_VALUE" val="55"/>
  <p:tag name="KSO_WM_UNIT_HIGHLIGHT" val="0"/>
  <p:tag name="KSO_WM_UNIT_COMPATIBLE" val="0"/>
  <p:tag name="KSO_WM_BEAUTIFY_FLAG" val="#wm#"/>
  <p:tag name="KSO_WM_UNIT_PRESET_TEXT_INDEX" val="3"/>
  <p:tag name="KSO_WM_UNIT_PRESET_TEXT_LEN" val="18"/>
  <p:tag name="KSO_WM_TAG_VERSION" val="1.0"/>
</p:tagLst>
</file>

<file path=ppt/tags/tag27.xml><?xml version="1.0" encoding="utf-8"?>
<p:tagLst xmlns:p="http://schemas.openxmlformats.org/presentationml/2006/main">
  <p:tag name="PA" val="v3.0.0"/>
</p:tagLst>
</file>

<file path=ppt/tags/tag28.xml><?xml version="1.0" encoding="utf-8"?>
<p:tagLst xmlns:p="http://schemas.openxmlformats.org/presentationml/2006/main">
  <p:tag name="PA" val="v3.0.0"/>
</p:tagLst>
</file>

<file path=ppt/tags/tag29.xml><?xml version="1.0" encoding="utf-8"?>
<p:tagLst xmlns:p="http://schemas.openxmlformats.org/presentationml/2006/main">
  <p:tag name="PA" val="v3.0.0"/>
</p:tagLst>
</file>

<file path=ppt/tags/tag3.xml><?xml version="1.0" encoding="utf-8"?>
<p:tagLst xmlns:p="http://schemas.openxmlformats.org/presentationml/2006/main">
  <p:tag name="KSO_WM_TEMPLATE_CATEGORY" val="custom"/>
  <p:tag name="KSO_WM_TEMPLATE_INDEX" val="20188997"/>
  <p:tag name="KSO_WM_TAG_VERSION" val="1.0"/>
  <p:tag name="KSO_WM_UNIT_TYPE" val="f"/>
  <p:tag name="KSO_WM_UNIT_INDEX" val="1"/>
  <p:tag name="KSO_WM_UNIT_LAYERLEVEL" val="1"/>
  <p:tag name="KSO_WM_UNIT_VALUE" val="23"/>
  <p:tag name="KSO_WM_UNIT_HIGHLIGHT" val="0"/>
  <p:tag name="KSO_WM_UNIT_COMPATIBLE" val="0"/>
  <p:tag name="KSO_WM_UNIT_CLEAR" val="0"/>
  <p:tag name="KSO_WM_BEAUTIFY_FLAG" val="#wm#"/>
  <p:tag name="KSO_WM_UNIT_ID" val="custom20188997_3*f*1"/>
  <p:tag name="KSO_WM_UNIT_PRESET_TEXT" val="1.1选题背景   1.2研究意义   1.3研究现状  1.4创新点"/>
</p:tagLst>
</file>

<file path=ppt/tags/tag30.xml><?xml version="1.0" encoding="utf-8"?>
<p:tagLst xmlns:p="http://schemas.openxmlformats.org/presentationml/2006/main">
  <p:tag name="PA" val="v3.0.0"/>
</p:tagLst>
</file>

<file path=ppt/tags/tag31.xml><?xml version="1.0" encoding="utf-8"?>
<p:tagLst xmlns:p="http://schemas.openxmlformats.org/presentationml/2006/main">
  <p:tag name="PA" val="v3.0.0"/>
</p:tagLst>
</file>

<file path=ppt/tags/tag32.xml><?xml version="1.0" encoding="utf-8"?>
<p:tagLst xmlns:p="http://schemas.openxmlformats.org/presentationml/2006/main">
  <p:tag name="PA" val="v3.0.0"/>
</p:tagLst>
</file>

<file path=ppt/tags/tag33.xml><?xml version="1.0" encoding="utf-8"?>
<p:tagLst xmlns:p="http://schemas.openxmlformats.org/presentationml/2006/main">
  <p:tag name="PA" val="v3.0.0"/>
</p:tagLst>
</file>

<file path=ppt/tags/tag34.xml><?xml version="1.0" encoding="utf-8"?>
<p:tagLst xmlns:p="http://schemas.openxmlformats.org/presentationml/2006/main">
  <p:tag name="PA" val="v3.0.0"/>
</p:tagLst>
</file>

<file path=ppt/tags/tag35.xml><?xml version="1.0" encoding="utf-8"?>
<p:tagLst xmlns:p="http://schemas.openxmlformats.org/presentationml/2006/main">
  <p:tag name="PA" val="v3.0.0"/>
</p:tagLst>
</file>

<file path=ppt/tags/tag36.xml><?xml version="1.0" encoding="utf-8"?>
<p:tagLst xmlns:p="http://schemas.openxmlformats.org/presentationml/2006/main">
  <p:tag name="PA" val="v3.0.1"/>
</p:tagLst>
</file>

<file path=ppt/tags/tag37.xml><?xml version="1.0" encoding="utf-8"?>
<p:tagLst xmlns:p="http://schemas.openxmlformats.org/presentationml/2006/main">
  <p:tag name="PA" val="v3.0.1"/>
</p:tagLst>
</file>

<file path=ppt/tags/tag38.xml><?xml version="1.0" encoding="utf-8"?>
<p:tagLst xmlns:p="http://schemas.openxmlformats.org/presentationml/2006/main">
  <p:tag name="PA" val="v3.0.1"/>
</p:tagLst>
</file>

<file path=ppt/tags/tag39.xml><?xml version="1.0" encoding="utf-8"?>
<p:tagLst xmlns:p="http://schemas.openxmlformats.org/presentationml/2006/main">
  <p:tag name="KSO_WM_TEMPLATE_CATEGORY" val="custom"/>
  <p:tag name="KSO_WM_TEMPLATE_INDEX" val="160547"/>
</p:tagLst>
</file>

<file path=ppt/tags/tag4.xml><?xml version="1.0" encoding="utf-8"?>
<p:tagLst xmlns:p="http://schemas.openxmlformats.org/presentationml/2006/main">
  <p:tag name="KSO_WM_TAG_VERSION" val="1.0"/>
  <p:tag name="KSO_WM_SLIDE_ITEM_CNT" val="2"/>
  <p:tag name="KSO_WM_SLIDE_LAYOUT" val="a_f_e"/>
  <p:tag name="KSO_WM_SLIDE_LAYOUT_CNT" val="1_1_1"/>
  <p:tag name="KSO_WM_SLIDE_TYPE" val="sectionTitle"/>
  <p:tag name="KSO_WM_SLIDE_SUBTYPE" val="pureTxt"/>
  <p:tag name="KSO_WM_BEAUTIFY_FLAG" val="#wm#"/>
  <p:tag name="KSO_WM_COMBINE_RELATE_SLIDE_ID" val="background20185107_3"/>
  <p:tag name="KSO_WM_TEMPLATE_CATEGORY" val="custom"/>
  <p:tag name="KSO_WM_TEMPLATE_INDEX" val="20188997"/>
  <p:tag name="KSO_WM_SLIDE_ID" val="custom20188997_3"/>
  <p:tag name="KSO_WM_SLIDE_INDEX" val="3"/>
  <p:tag name="KSO_WM_TEMPLATE_SUBCATEGORY" val="combine"/>
</p:tagLst>
</file>

<file path=ppt/tags/tag5.xml><?xml version="1.0" encoding="utf-8"?>
<p:tagLst xmlns:p="http://schemas.openxmlformats.org/presentationml/2006/main">
  <p:tag name="KSO_WM_TEMPLATE_CATEGORY" val="custom"/>
  <p:tag name="KSO_WM_TEMPLATE_INDEX" val="160547"/>
</p:tagLst>
</file>

<file path=ppt/tags/tag6.xml><?xml version="1.0" encoding="utf-8"?>
<p:tagLst xmlns:p="http://schemas.openxmlformats.org/presentationml/2006/main">
  <p:tag name="KSO_WM_TEMPLATE_CATEGORY" val="custom"/>
  <p:tag name="KSO_WM_TEMPLATE_INDEX" val="160547"/>
</p:tagLst>
</file>

<file path=ppt/tags/tag7.xml><?xml version="1.0" encoding="utf-8"?>
<p:tagLst xmlns:p="http://schemas.openxmlformats.org/presentationml/2006/main">
  <p:tag name="KSO_WM_TEMPLATE_CATEGORY" val="custom"/>
  <p:tag name="KSO_WM_TEMPLATE_INDEX" val="20188997"/>
  <p:tag name="KSO_WM_TAG_VERSION" val="1.0"/>
  <p:tag name="KSO_WM_UNIT_TYPE" val="a"/>
  <p:tag name="KSO_WM_UNIT_INDEX" val="1"/>
  <p:tag name="KSO_WM_UNIT_LAYERLEVEL" val="1"/>
  <p:tag name="KSO_WM_UNIT_VALUE" val="9"/>
  <p:tag name="KSO_WM_UNIT_ISCONTENTSTITLE" val="0"/>
  <p:tag name="KSO_WM_UNIT_HIGHLIGHT" val="0"/>
  <p:tag name="KSO_WM_UNIT_COMPATIBLE" val="0"/>
  <p:tag name="KSO_WM_UNIT_CLEAR" val="0"/>
  <p:tag name="KSO_WM_BEAUTIFY_FLAG" val="#wm#"/>
  <p:tag name="KSO_WM_UNIT_ID" val="custom20188997_3*a*1"/>
  <p:tag name="KSO_WM_UNIT_PRESET_TEXT" val="1. 绪论"/>
</p:tagLst>
</file>

<file path=ppt/tags/tag8.xml><?xml version="1.0" encoding="utf-8"?>
<p:tagLst xmlns:p="http://schemas.openxmlformats.org/presentationml/2006/main">
  <p:tag name="KSO_WM_TEMPLATE_CATEGORY" val="custom"/>
  <p:tag name="KSO_WM_TEMPLATE_INDEX" val="20188997"/>
  <p:tag name="KSO_WM_TAG_VERSION" val="1.0"/>
  <p:tag name="KSO_WM_UNIT_TYPE" val="f"/>
  <p:tag name="KSO_WM_UNIT_INDEX" val="1"/>
  <p:tag name="KSO_WM_UNIT_LAYERLEVEL" val="1"/>
  <p:tag name="KSO_WM_UNIT_VALUE" val="23"/>
  <p:tag name="KSO_WM_UNIT_HIGHLIGHT" val="0"/>
  <p:tag name="KSO_WM_UNIT_COMPATIBLE" val="0"/>
  <p:tag name="KSO_WM_UNIT_CLEAR" val="0"/>
  <p:tag name="KSO_WM_BEAUTIFY_FLAG" val="#wm#"/>
  <p:tag name="KSO_WM_UNIT_ID" val="custom20188997_3*f*1"/>
  <p:tag name="KSO_WM_UNIT_PRESET_TEXT" val="1.1选题背景   1.2研究意义   1.3研究现状  1.4创新点"/>
</p:tagLst>
</file>

<file path=ppt/tags/tag9.xml><?xml version="1.0" encoding="utf-8"?>
<p:tagLst xmlns:p="http://schemas.openxmlformats.org/presentationml/2006/main">
  <p:tag name="KSO_WM_TEMPLATE_CATEGORY" val="custom"/>
  <p:tag name="KSO_WM_TEMPLATE_INDEX" val="20188997"/>
  <p:tag name="KSO_WM_TAG_VERSION" val="1.0"/>
  <p:tag name="KSO_WM_UNIT_TYPE" val="e"/>
  <p:tag name="KSO_WM_UNIT_INDEX" val="1"/>
  <p:tag name="KSO_WM_UNIT_LAYERLEVEL" val="1"/>
  <p:tag name="KSO_WM_UNIT_VALUE" val="4"/>
  <p:tag name="KSO_WM_UNIT_HIGHLIGHT" val="0"/>
  <p:tag name="KSO_WM_UNIT_COMPATIBLE" val="1"/>
  <p:tag name="KSO_WM_UNIT_CLEAR" val="0"/>
  <p:tag name="KSO_WM_BEAUTIFY_FLAG" val="#wm#"/>
  <p:tag name="KSO_WM_UNIT_ID" val="custom20188997_3*e*1"/>
  <p:tag name="KSO_WM_UNIT_PRESET_TEXT" val="PART&#10;O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5751</Words>
  <Application>WPS 演示</Application>
  <PresentationFormat>自定义</PresentationFormat>
  <Paragraphs>411</Paragraphs>
  <Slides>46</Slides>
  <Notes>6</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46</vt:i4>
      </vt:variant>
    </vt:vector>
  </HeadingPairs>
  <TitlesOfParts>
    <vt:vector size="69" baseType="lpstr">
      <vt:lpstr>Arial</vt:lpstr>
      <vt:lpstr>宋体</vt:lpstr>
      <vt:lpstr>Wingdings</vt:lpstr>
      <vt:lpstr>方正清刻本悦宋简体</vt:lpstr>
      <vt:lpstr>Calibri</vt:lpstr>
      <vt:lpstr>等线</vt:lpstr>
      <vt:lpstr>微软雅黑 Light</vt:lpstr>
      <vt:lpstr>黑体</vt:lpstr>
      <vt:lpstr>Aharoni</vt:lpstr>
      <vt:lpstr>微软雅黑</vt:lpstr>
      <vt:lpstr>Wingdings</vt:lpstr>
      <vt:lpstr>Arial Unicode MS</vt:lpstr>
      <vt:lpstr>Arial Black</vt:lpstr>
      <vt:lpstr>方正苏新诗柳楷简体-yolan</vt:lpstr>
      <vt:lpstr>禹卫书法隶书简体</vt:lpstr>
      <vt:lpstr>隶书</vt:lpstr>
      <vt:lpstr>Clear Sans</vt:lpstr>
      <vt:lpstr>NumberOnly</vt:lpstr>
      <vt:lpstr>字魂36号-正文宋楷</vt:lpstr>
      <vt:lpstr>PingFang SC Light</vt:lpstr>
      <vt:lpstr>Times New Roman</vt:lpstr>
      <vt:lpstr>Segoe Print</vt:lpstr>
      <vt:lpstr>Office 主题</vt:lpstr>
      <vt:lpstr>PowerPoint 演示文稿</vt:lpstr>
      <vt:lpstr>PowerPoint 演示文稿</vt:lpstr>
      <vt:lpstr>1.登录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2.如何学习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3.考试和成绩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4.遇到问题怎么办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
  <cp:lastModifiedBy>人海中1414997060</cp:lastModifiedBy>
  <cp:revision>25</cp:revision>
  <dcterms:created xsi:type="dcterms:W3CDTF">2017-10-20T03:31:00Z</dcterms:created>
  <dcterms:modified xsi:type="dcterms:W3CDTF">2021-03-08T08:15:57Z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897C6273A26842618FB41FF0C4F5D138</vt:lpwstr>
  </property>
</Properties>
</file>